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68" r:id="rId3"/>
    <p:sldId id="285" r:id="rId4"/>
    <p:sldId id="284" r:id="rId5"/>
    <p:sldId id="270" r:id="rId6"/>
    <p:sldId id="271" r:id="rId7"/>
    <p:sldId id="272" r:id="rId8"/>
    <p:sldId id="273" r:id="rId9"/>
    <p:sldId id="287" r:id="rId10"/>
    <p:sldId id="288" r:id="rId11"/>
    <p:sldId id="289" r:id="rId12"/>
    <p:sldId id="290" r:id="rId13"/>
    <p:sldId id="291" r:id="rId14"/>
    <p:sldId id="292" r:id="rId15"/>
    <p:sldId id="258" r:id="rId16"/>
    <p:sldId id="262" r:id="rId17"/>
    <p:sldId id="274" r:id="rId18"/>
    <p:sldId id="277" r:id="rId19"/>
    <p:sldId id="278" r:id="rId20"/>
    <p:sldId id="304" r:id="rId21"/>
    <p:sldId id="502" r:id="rId22"/>
    <p:sldId id="496" r:id="rId23"/>
    <p:sldId id="485" r:id="rId24"/>
    <p:sldId id="486" r:id="rId25"/>
    <p:sldId id="488" r:id="rId26"/>
    <p:sldId id="489" r:id="rId27"/>
    <p:sldId id="490" r:id="rId28"/>
    <p:sldId id="491" r:id="rId29"/>
    <p:sldId id="492" r:id="rId30"/>
    <p:sldId id="493" r:id="rId31"/>
    <p:sldId id="497" r:id="rId32"/>
    <p:sldId id="498" r:id="rId33"/>
    <p:sldId id="503" r:id="rId34"/>
    <p:sldId id="504" r:id="rId35"/>
    <p:sldId id="505" r:id="rId36"/>
    <p:sldId id="506" r:id="rId37"/>
    <p:sldId id="507" r:id="rId38"/>
    <p:sldId id="508" r:id="rId39"/>
    <p:sldId id="509" r:id="rId40"/>
    <p:sldId id="510" r:id="rId41"/>
    <p:sldId id="511" r:id="rId42"/>
    <p:sldId id="512" r:id="rId43"/>
    <p:sldId id="298" r:id="rId44"/>
    <p:sldId id="299" r:id="rId45"/>
    <p:sldId id="303" r:id="rId46"/>
    <p:sldId id="279" r:id="rId47"/>
    <p:sldId id="275" r:id="rId48"/>
    <p:sldId id="276" r:id="rId49"/>
    <p:sldId id="280" r:id="rId50"/>
    <p:sldId id="286" r:id="rId51"/>
    <p:sldId id="293" r:id="rId52"/>
    <p:sldId id="294" r:id="rId53"/>
    <p:sldId id="295" r:id="rId54"/>
    <p:sldId id="296" r:id="rId55"/>
    <p:sldId id="297" r:id="rId56"/>
    <p:sldId id="300" r:id="rId57"/>
    <p:sldId id="301" r:id="rId58"/>
    <p:sldId id="302" r:id="rId5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003"/>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97198-5DAF-994E-852E-8F3A4370FC2B}" type="datetimeFigureOut">
              <a:rPr kumimoji="1" lang="zh-TW" altLang="en-US" smtClean="0"/>
              <a:t>2022/2/17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BE81F-4383-4E4F-8F2F-46B527F314EB}" type="slidenum">
              <a:rPr kumimoji="1" lang="zh-TW" altLang="en-US" smtClean="0"/>
              <a:t>‹#›</a:t>
            </a:fld>
            <a:endParaRPr kumimoji="1" lang="zh-TW" altLang="en-US"/>
          </a:p>
        </p:txBody>
      </p:sp>
    </p:spTree>
    <p:extLst>
      <p:ext uri="{BB962C8B-B14F-4D97-AF65-F5344CB8AC3E}">
        <p14:creationId xmlns:p14="http://schemas.microsoft.com/office/powerpoint/2010/main" val="271330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E0673F7-4ECD-4449-89C8-C66AE04E3625}" type="slidenum">
              <a:rPr kumimoji="1" lang="zh-TW" altLang="en-US" smtClean="0"/>
              <a:t>21</a:t>
            </a:fld>
            <a:endParaRPr kumimoji="1" lang="zh-TW" altLang="en-US"/>
          </a:p>
        </p:txBody>
      </p:sp>
    </p:spTree>
    <p:extLst>
      <p:ext uri="{BB962C8B-B14F-4D97-AF65-F5344CB8AC3E}">
        <p14:creationId xmlns:p14="http://schemas.microsoft.com/office/powerpoint/2010/main" val="47989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51</a:t>
            </a:fld>
            <a:endParaRPr kumimoji="1" lang="zh-TW" altLang="en-US"/>
          </a:p>
        </p:txBody>
      </p:sp>
    </p:spTree>
    <p:extLst>
      <p:ext uri="{BB962C8B-B14F-4D97-AF65-F5344CB8AC3E}">
        <p14:creationId xmlns:p14="http://schemas.microsoft.com/office/powerpoint/2010/main" val="294181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52</a:t>
            </a:fld>
            <a:endParaRPr kumimoji="1" lang="zh-TW" altLang="en-US"/>
          </a:p>
        </p:txBody>
      </p:sp>
    </p:spTree>
    <p:extLst>
      <p:ext uri="{BB962C8B-B14F-4D97-AF65-F5344CB8AC3E}">
        <p14:creationId xmlns:p14="http://schemas.microsoft.com/office/powerpoint/2010/main" val="324177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53</a:t>
            </a:fld>
            <a:endParaRPr kumimoji="1" lang="zh-TW" altLang="en-US"/>
          </a:p>
        </p:txBody>
      </p:sp>
    </p:spTree>
    <p:extLst>
      <p:ext uri="{BB962C8B-B14F-4D97-AF65-F5344CB8AC3E}">
        <p14:creationId xmlns:p14="http://schemas.microsoft.com/office/powerpoint/2010/main" val="524518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54</a:t>
            </a:fld>
            <a:endParaRPr kumimoji="1" lang="zh-TW" altLang="en-US"/>
          </a:p>
        </p:txBody>
      </p:sp>
    </p:spTree>
    <p:extLst>
      <p:ext uri="{BB962C8B-B14F-4D97-AF65-F5344CB8AC3E}">
        <p14:creationId xmlns:p14="http://schemas.microsoft.com/office/powerpoint/2010/main" val="180229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55</a:t>
            </a:fld>
            <a:endParaRPr kumimoji="1" lang="zh-TW" altLang="en-US"/>
          </a:p>
        </p:txBody>
      </p:sp>
    </p:spTree>
    <p:extLst>
      <p:ext uri="{BB962C8B-B14F-4D97-AF65-F5344CB8AC3E}">
        <p14:creationId xmlns:p14="http://schemas.microsoft.com/office/powerpoint/2010/main" val="10207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CC3DCE-47CD-8B4D-B8B8-785D44C545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D1202519-E67D-4E4C-BC3D-354692228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39531D76-AEF5-5E42-ADCC-5B70BA971349}"/>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5" name="頁尾版面配置區 4">
            <a:extLst>
              <a:ext uri="{FF2B5EF4-FFF2-40B4-BE49-F238E27FC236}">
                <a16:creationId xmlns:a16="http://schemas.microsoft.com/office/drawing/2014/main" id="{8ABDD39A-9EFF-6744-8FD2-B4D81D2C886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DE72A91-225F-F448-9362-9074D815E0F0}"/>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252910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F961D-5C42-9540-B77A-9224D0683208}"/>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91BF1A1-98A2-3345-B8F2-E742EF519390}"/>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5B96F881-BDC1-A241-920E-D8ADD73EEA8F}"/>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5" name="頁尾版面配置區 4">
            <a:extLst>
              <a:ext uri="{FF2B5EF4-FFF2-40B4-BE49-F238E27FC236}">
                <a16:creationId xmlns:a16="http://schemas.microsoft.com/office/drawing/2014/main" id="{61AEB892-FD9A-DB43-8C3E-E2BC3FF45BE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B829C2A-51D2-D849-A56F-E925FD84B58A}"/>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74418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E011FB3-17C8-0542-B0EF-F35937EE4AD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8A65859D-FDDD-AE41-8F32-4F8720755EAC}"/>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DE53DD7-A3CC-7C41-912E-6937DC410CA4}"/>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5" name="頁尾版面配置區 4">
            <a:extLst>
              <a:ext uri="{FF2B5EF4-FFF2-40B4-BE49-F238E27FC236}">
                <a16:creationId xmlns:a16="http://schemas.microsoft.com/office/drawing/2014/main" id="{D3FF9ADA-F4BB-5642-A184-ABC1DA123C1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6AE9958-9587-6440-97E3-B568AA602B15}"/>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9427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B70F5C-0E03-FE42-9373-C62C1350806E}"/>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EE18C05-0ECC-4844-8438-50B1C8E75B8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11A2523-7851-B84F-A8D3-B8D2E4CA1A36}"/>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5" name="頁尾版面配置區 4">
            <a:extLst>
              <a:ext uri="{FF2B5EF4-FFF2-40B4-BE49-F238E27FC236}">
                <a16:creationId xmlns:a16="http://schemas.microsoft.com/office/drawing/2014/main" id="{7F475721-0407-2440-BF0F-0250E28D08A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AA367D3-CF4B-EF44-995D-6DB8D32A25D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51791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CEC751-BAEF-284D-96E8-CFDD01C1C266}"/>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39C7C69-D804-4647-BF98-A02D71490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9EA1616-5495-3A4C-9935-A98BC5497312}"/>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5" name="頁尾版面配置區 4">
            <a:extLst>
              <a:ext uri="{FF2B5EF4-FFF2-40B4-BE49-F238E27FC236}">
                <a16:creationId xmlns:a16="http://schemas.microsoft.com/office/drawing/2014/main" id="{4DE617E9-B87C-DA43-9463-0A76EFB0294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C6D5C7-AE0E-064E-9008-B47B55F1A5F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6521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1DD0A-C94A-D742-AE82-A06AC6819BDC}"/>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CA1A2FD-9EEF-F544-88CF-BA3229FBF03D}"/>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8EE0B87-4BEA-A145-A616-B591E36A9C49}"/>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27AD864-4C3C-4D41-88CA-B52A8353A6FB}"/>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6" name="頁尾版面配置區 5">
            <a:extLst>
              <a:ext uri="{FF2B5EF4-FFF2-40B4-BE49-F238E27FC236}">
                <a16:creationId xmlns:a16="http://schemas.microsoft.com/office/drawing/2014/main" id="{323951DE-2F63-9B43-9101-337B0604A00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F4A835FE-17E2-534C-8016-1807BE32990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70446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CB8F-B495-3947-B14C-CB97CCC813F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975236E-B396-CC46-8ED4-A719B873C9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5FADB62E-113F-4743-A47B-3F973304F0A1}"/>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F5755BAB-5E65-7F45-A234-D1FF5BFC8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B322FB95-ED7D-324A-B7D0-39EA012EA767}"/>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01160254-AD89-FE41-BBDD-6A9951DF5BED}"/>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8" name="頁尾版面配置區 7">
            <a:extLst>
              <a:ext uri="{FF2B5EF4-FFF2-40B4-BE49-F238E27FC236}">
                <a16:creationId xmlns:a16="http://schemas.microsoft.com/office/drawing/2014/main" id="{9A169D2B-2AD7-3143-949F-F14706B9BD2F}"/>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8EA84C58-9536-C34D-8A33-935E999F9BD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830421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A25523-564A-D949-BD27-FC2DBEF8CB9F}"/>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AF1D2F4B-BD4A-9C4E-A22D-FC6B866215A4}"/>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4" name="頁尾版面配置區 3">
            <a:extLst>
              <a:ext uri="{FF2B5EF4-FFF2-40B4-BE49-F238E27FC236}">
                <a16:creationId xmlns:a16="http://schemas.microsoft.com/office/drawing/2014/main" id="{C62C36BF-6D05-4442-8BAB-1B0D959FE97D}"/>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43AFA73-B715-8849-B947-FD5BEB6BEC3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1821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E7DE901-92D7-6242-8BF3-96FD17076E43}"/>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3" name="頁尾版面配置區 2">
            <a:extLst>
              <a:ext uri="{FF2B5EF4-FFF2-40B4-BE49-F238E27FC236}">
                <a16:creationId xmlns:a16="http://schemas.microsoft.com/office/drawing/2014/main" id="{84EC64C9-D2ED-474C-AFA8-7E4D91250C1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87EEF6BD-2173-3140-B811-9DC75EA81941}"/>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87835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0FFB7-905D-964D-B519-2A55AA702BC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333776D-B5C3-C54B-BFBD-B7E975F13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383D9A4C-AA17-BD4B-87E8-221FE67BB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3CE7A42-D794-0F40-BC68-3F040E20E189}"/>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6" name="頁尾版面配置區 5">
            <a:extLst>
              <a:ext uri="{FF2B5EF4-FFF2-40B4-BE49-F238E27FC236}">
                <a16:creationId xmlns:a16="http://schemas.microsoft.com/office/drawing/2014/main" id="{95CCA098-1323-A642-8ED8-23C8565DED8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10AC0614-9310-0A48-9519-8D4EB419A4D6}"/>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54303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28F4-F2F4-9D4A-BB25-C619843FF60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EAABAC6-BC0B-C14B-A9F0-03746B7A3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26EE6F19-EA3C-004D-80DB-09F98D439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38448366-8418-564F-A96E-99FCB5B2C4D4}"/>
              </a:ext>
            </a:extLst>
          </p:cNvPr>
          <p:cNvSpPr>
            <a:spLocks noGrp="1"/>
          </p:cNvSpPr>
          <p:nvPr>
            <p:ph type="dt" sz="half" idx="10"/>
          </p:nvPr>
        </p:nvSpPr>
        <p:spPr/>
        <p:txBody>
          <a:bodyPr/>
          <a:lstStyle/>
          <a:p>
            <a:fld id="{4B4D149D-1AC6-0C4E-AB7E-19B2D9CBC675}" type="datetimeFigureOut">
              <a:rPr kumimoji="1" lang="zh-TW" altLang="en-US" smtClean="0"/>
              <a:t>2022/2/17</a:t>
            </a:fld>
            <a:endParaRPr kumimoji="1" lang="zh-TW" altLang="en-US"/>
          </a:p>
        </p:txBody>
      </p:sp>
      <p:sp>
        <p:nvSpPr>
          <p:cNvPr id="6" name="頁尾版面配置區 5">
            <a:extLst>
              <a:ext uri="{FF2B5EF4-FFF2-40B4-BE49-F238E27FC236}">
                <a16:creationId xmlns:a16="http://schemas.microsoft.com/office/drawing/2014/main" id="{B789088B-BD0B-AD45-8CCD-739EF9070D2F}"/>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5E3F335-93D8-6F49-B6BF-5EA18BA1D10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43966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B59A697-BA22-1947-B29E-859AE32D6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5F83DA7-8355-C04E-96E2-FEEE8E9B0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777DB78-A75F-B746-A73D-F5CF753A08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D149D-1AC6-0C4E-AB7E-19B2D9CBC675}" type="datetimeFigureOut">
              <a:rPr kumimoji="1" lang="zh-TW" altLang="en-US" smtClean="0"/>
              <a:t>2022/2/17</a:t>
            </a:fld>
            <a:endParaRPr kumimoji="1" lang="zh-TW" altLang="en-US"/>
          </a:p>
        </p:txBody>
      </p:sp>
      <p:sp>
        <p:nvSpPr>
          <p:cNvPr id="5" name="頁尾版面配置區 4">
            <a:extLst>
              <a:ext uri="{FF2B5EF4-FFF2-40B4-BE49-F238E27FC236}">
                <a16:creationId xmlns:a16="http://schemas.microsoft.com/office/drawing/2014/main" id="{782335CB-E0D5-4940-984D-514331873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C2382332-E65B-1B42-A75F-B336E8DC90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470368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7.jpg"/><Relationship Id="rId7" Type="http://schemas.openxmlformats.org/officeDocument/2006/relationships/image" Target="../media/image12.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ackmd.io/@HenryWriteNote/H1kg3Lm3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oJNHXPs0XDk"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23.png"/><Relationship Id="rId16"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8.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38.png"/><Relationship Id="rId16" Type="http://schemas.openxmlformats.org/officeDocument/2006/relationships/image" Target="../media/image36.jp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5.jpg"/><Relationship Id="rId3" Type="http://schemas.openxmlformats.org/officeDocument/2006/relationships/image" Target="../media/image25.jpg"/><Relationship Id="rId7" Type="http://schemas.openxmlformats.org/officeDocument/2006/relationships/image" Target="../media/image30.jpg"/><Relationship Id="rId12" Type="http://schemas.openxmlformats.org/officeDocument/2006/relationships/image" Target="../media/image34.jpg"/><Relationship Id="rId17" Type="http://schemas.openxmlformats.org/officeDocument/2006/relationships/image" Target="../media/image41.jpg"/><Relationship Id="rId2" Type="http://schemas.openxmlformats.org/officeDocument/2006/relationships/image" Target="../media/image24.jpg"/><Relationship Id="rId16"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3.jpg"/><Relationship Id="rId5" Type="http://schemas.openxmlformats.org/officeDocument/2006/relationships/image" Target="../media/image26.jpg"/><Relationship Id="rId15" Type="http://schemas.openxmlformats.org/officeDocument/2006/relationships/image" Target="../media/image37.jpg"/><Relationship Id="rId10" Type="http://schemas.openxmlformats.org/officeDocument/2006/relationships/image" Target="../media/image32.jpg"/><Relationship Id="rId4" Type="http://schemas.openxmlformats.org/officeDocument/2006/relationships/image" Target="../media/image31.jpg"/><Relationship Id="rId9" Type="http://schemas.openxmlformats.org/officeDocument/2006/relationships/image" Target="../media/image28.jpg"/><Relationship Id="rId14" Type="http://schemas.openxmlformats.org/officeDocument/2006/relationships/image" Target="../media/image36.jpg"/></Relationships>
</file>

<file path=ppt/slides/_rels/slide21.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40.jpg"/><Relationship Id="rId7" Type="http://schemas.openxmlformats.org/officeDocument/2006/relationships/image" Target="../media/image27.jpg"/><Relationship Id="rId12"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3.jpg"/><Relationship Id="rId5" Type="http://schemas.openxmlformats.org/officeDocument/2006/relationships/image" Target="../media/image25.jpg"/><Relationship Id="rId10" Type="http://schemas.openxmlformats.org/officeDocument/2006/relationships/image" Target="../media/image32.jpg"/><Relationship Id="rId4" Type="http://schemas.openxmlformats.org/officeDocument/2006/relationships/image" Target="../media/image24.jpg"/><Relationship Id="rId9" Type="http://schemas.openxmlformats.org/officeDocument/2006/relationships/image" Target="../media/image28.jpg"/></Relationships>
</file>

<file path=ppt/slides/_rels/slide2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EDEC0-8573-C844-84A1-1BB248FEF1D2}"/>
              </a:ext>
            </a:extLst>
          </p:cNvPr>
          <p:cNvSpPr>
            <a:spLocks noGrp="1"/>
          </p:cNvSpPr>
          <p:nvPr>
            <p:ph type="ctrTitle"/>
          </p:nvPr>
        </p:nvSpPr>
        <p:spPr/>
        <p:txBody>
          <a:bodyPr/>
          <a:lstStyle/>
          <a:p>
            <a:r>
              <a:rPr kumimoji="1" lang="zh-TW" altLang="en-US" dirty="0">
                <a:latin typeface="Heiti SC Medium" pitchFamily="2" charset="-128"/>
                <a:ea typeface="Heiti SC Medium" pitchFamily="2" charset="-128"/>
              </a:rPr>
              <a:t>類神經網路</a:t>
            </a:r>
          </a:p>
        </p:txBody>
      </p:sp>
      <p:sp>
        <p:nvSpPr>
          <p:cNvPr id="3" name="副標題 2">
            <a:extLst>
              <a:ext uri="{FF2B5EF4-FFF2-40B4-BE49-F238E27FC236}">
                <a16:creationId xmlns:a16="http://schemas.microsoft.com/office/drawing/2014/main" id="{CFB8D453-668F-2545-B308-CCBDEFAC48C3}"/>
              </a:ext>
            </a:extLst>
          </p:cNvPr>
          <p:cNvSpPr>
            <a:spLocks noGrp="1"/>
          </p:cNvSpPr>
          <p:nvPr>
            <p:ph type="subTitle" idx="1"/>
          </p:nvPr>
        </p:nvSpPr>
        <p:spPr/>
        <p:txBody>
          <a:bodyPr/>
          <a:lstStyle/>
          <a:p>
            <a:r>
              <a:rPr kumimoji="1" lang="zh-TW" altLang="en-US" dirty="0">
                <a:latin typeface="Heiti SC Medium" pitchFamily="2" charset="-128"/>
                <a:ea typeface="Heiti SC Medium" pitchFamily="2" charset="-128"/>
              </a:rPr>
              <a:t>第一單元</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神經網路</a:t>
            </a:r>
            <a:br>
              <a:rPr kumimoji="1" lang="en-US" altLang="zh-TW" dirty="0">
                <a:latin typeface="Heiti SC Medium" pitchFamily="2" charset="-128"/>
                <a:ea typeface="Heiti SC Medium" pitchFamily="2" charset="-128"/>
              </a:rPr>
            </a:br>
            <a:r>
              <a:rPr kumimoji="1" lang="zh-TW" altLang="en-US">
                <a:latin typeface="Heiti SC Medium" pitchFamily="2" charset="-128"/>
                <a:ea typeface="Heiti SC Medium" pitchFamily="2" charset="-128"/>
              </a:rPr>
              <a:t>第二單元</a:t>
            </a:r>
            <a:r>
              <a:rPr kumimoji="1" lang="en-US" altLang="zh-TW">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a:t>
            </a:r>
            <a:endParaRPr kumimoji="1" lang="en-US" altLang="zh-TW" dirty="0">
              <a:latin typeface="Heiti SC Medium" pitchFamily="2" charset="-128"/>
              <a:ea typeface="Heiti SC Medium" pitchFamily="2" charset="-128"/>
            </a:endParaRPr>
          </a:p>
        </p:txBody>
      </p:sp>
    </p:spTree>
    <p:extLst>
      <p:ext uri="{BB962C8B-B14F-4D97-AF65-F5344CB8AC3E}">
        <p14:creationId xmlns:p14="http://schemas.microsoft.com/office/powerpoint/2010/main" val="776533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092260F3-C4C6-294D-8BE9-C885396E3955}"/>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0"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4</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2"/>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6"/>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7"/>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8"/>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9"/>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4160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CE178BA-7D81-FE4D-A50B-E2EFE02080E1}"/>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2"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8</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2"/>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28394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4" name="圖片 3">
            <a:extLst>
              <a:ext uri="{FF2B5EF4-FFF2-40B4-BE49-F238E27FC236}">
                <a16:creationId xmlns:a16="http://schemas.microsoft.com/office/drawing/2014/main" id="{C19BEB34-DD98-1042-A1F3-F81824DC21A2}"/>
              </a:ext>
            </a:extLst>
          </p:cNvPr>
          <p:cNvPicPr>
            <a:picLocks noChangeAspect="1"/>
          </p:cNvPicPr>
          <p:nvPr/>
        </p:nvPicPr>
        <p:blipFill>
          <a:blip r:embed="rId2"/>
          <a:stretch>
            <a:fillRect/>
          </a:stretch>
        </p:blipFill>
        <p:spPr>
          <a:xfrm>
            <a:off x="2800350" y="1690688"/>
            <a:ext cx="6591300" cy="4102100"/>
          </a:xfrm>
          <a:prstGeom prst="rect">
            <a:avLst/>
          </a:prstGeom>
        </p:spPr>
      </p:pic>
    </p:spTree>
    <p:extLst>
      <p:ext uri="{BB962C8B-B14F-4D97-AF65-F5344CB8AC3E}">
        <p14:creationId xmlns:p14="http://schemas.microsoft.com/office/powerpoint/2010/main" val="25909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21B5CBB9-46D3-394F-9720-2D6298E7E14A}"/>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338065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DCD710B0-951B-4248-B697-02C75D5CC307}"/>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2080949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61CB1-468E-AF4F-8BE0-6C96CFDF4D4B}"/>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3" name="內容版面配置區 2">
            <a:extLst>
              <a:ext uri="{FF2B5EF4-FFF2-40B4-BE49-F238E27FC236}">
                <a16:creationId xmlns:a16="http://schemas.microsoft.com/office/drawing/2014/main" id="{48574790-9A54-3940-9BDA-2FBE4186BC1A}"/>
              </a:ext>
            </a:extLst>
          </p:cNvPr>
          <p:cNvSpPr>
            <a:spLocks noGrp="1"/>
          </p:cNvSpPr>
          <p:nvPr>
            <p:ph idx="1"/>
          </p:nvPr>
        </p:nvSpPr>
        <p:spPr/>
        <p:txBody>
          <a:bodyPr/>
          <a:lstStyle/>
          <a:p>
            <a:r>
              <a:rPr kumimoji="1" lang="zh-TW" altLang="en-US" dirty="0">
                <a:latin typeface="Heiti SC Medium" pitchFamily="2" charset="-128"/>
                <a:ea typeface="Heiti SC Medium" pitchFamily="2" charset="-128"/>
              </a:rPr>
              <a:t>影像辨識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語音辨識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預測</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遊戲策略</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r>
              <a:rPr kumimoji="1" lang="en-US" altLang="zh-TW" dirty="0">
                <a:latin typeface="Heiti SC Medium" pitchFamily="2" charset="-128"/>
                <a:ea typeface="Heiti SC Medium" pitchFamily="2" charset="-128"/>
                <a:hlinkClick r:id="rId2"/>
              </a:rPr>
              <a:t>https://hackmd.io/@HenryWriteNote/H1kg3Lm3t</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p:txBody>
      </p:sp>
      <p:pic>
        <p:nvPicPr>
          <p:cNvPr id="5" name="圖片 4">
            <a:extLst>
              <a:ext uri="{FF2B5EF4-FFF2-40B4-BE49-F238E27FC236}">
                <a16:creationId xmlns:a16="http://schemas.microsoft.com/office/drawing/2014/main" id="{57290BE9-FDD5-D94D-9C9C-FD015D43C3FE}"/>
              </a:ext>
            </a:extLst>
          </p:cNvPr>
          <p:cNvPicPr>
            <a:picLocks noChangeAspect="1"/>
          </p:cNvPicPr>
          <p:nvPr/>
        </p:nvPicPr>
        <p:blipFill>
          <a:blip r:embed="rId3"/>
          <a:stretch>
            <a:fillRect/>
          </a:stretch>
        </p:blipFill>
        <p:spPr>
          <a:xfrm>
            <a:off x="7437663" y="1655537"/>
            <a:ext cx="3088821" cy="3088821"/>
          </a:xfrm>
          <a:prstGeom prst="rect">
            <a:avLst/>
          </a:prstGeom>
        </p:spPr>
      </p:pic>
    </p:spTree>
    <p:extLst>
      <p:ext uri="{BB962C8B-B14F-4D97-AF65-F5344CB8AC3E}">
        <p14:creationId xmlns:p14="http://schemas.microsoft.com/office/powerpoint/2010/main" val="271043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5D24C-E289-9C48-AACF-5F2F6AF9162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各式各樣的類神經網路</a:t>
            </a:r>
          </a:p>
        </p:txBody>
      </p:sp>
      <p:sp>
        <p:nvSpPr>
          <p:cNvPr id="3" name="內容版面配置區 2">
            <a:extLst>
              <a:ext uri="{FF2B5EF4-FFF2-40B4-BE49-F238E27FC236}">
                <a16:creationId xmlns:a16="http://schemas.microsoft.com/office/drawing/2014/main" id="{6438FBD1-F1A0-FD46-879B-40377D0DE42B}"/>
              </a:ext>
            </a:extLst>
          </p:cNvPr>
          <p:cNvSpPr>
            <a:spLocks noGrp="1"/>
          </p:cNvSpPr>
          <p:nvPr>
            <p:ph idx="1"/>
          </p:nvPr>
        </p:nvSpPr>
        <p:spPr/>
        <p:txBody>
          <a:bodyPr/>
          <a:lstStyle/>
          <a:p>
            <a:r>
              <a:rPr lang="en" altLang="zh-TW" dirty="0">
                <a:latin typeface="Heiti SC Medium" pitchFamily="2" charset="-128"/>
                <a:ea typeface="Heiti SC Medium" pitchFamily="2" charset="-128"/>
                <a:hlinkClick r:id="rId2"/>
              </a:rPr>
              <a:t>Neural Network Architectures &amp; Deep Learning</a:t>
            </a:r>
            <a:endParaRPr lang="en" altLang="zh-TW" dirty="0">
              <a:latin typeface="Heiti SC Medium" pitchFamily="2" charset="-128"/>
              <a:ea typeface="Heiti SC Medium" pitchFamily="2" charset="-128"/>
            </a:endParaRPr>
          </a:p>
          <a:p>
            <a:endParaRPr lang="en" altLang="zh-TW" dirty="0">
              <a:latin typeface="Heiti SC Medium" pitchFamily="2" charset="-128"/>
              <a:ea typeface="Heiti SC Medium" pitchFamily="2" charset="-128"/>
            </a:endParaRPr>
          </a:p>
        </p:txBody>
      </p:sp>
      <p:pic>
        <p:nvPicPr>
          <p:cNvPr id="7" name="圖片 6">
            <a:extLst>
              <a:ext uri="{FF2B5EF4-FFF2-40B4-BE49-F238E27FC236}">
                <a16:creationId xmlns:a16="http://schemas.microsoft.com/office/drawing/2014/main" id="{29DFD41B-3B83-6C4A-B5F3-53CE541DCE93}"/>
              </a:ext>
            </a:extLst>
          </p:cNvPr>
          <p:cNvPicPr>
            <a:picLocks noChangeAspect="1"/>
          </p:cNvPicPr>
          <p:nvPr/>
        </p:nvPicPr>
        <p:blipFill>
          <a:blip r:embed="rId3"/>
          <a:stretch>
            <a:fillRect/>
          </a:stretch>
        </p:blipFill>
        <p:spPr>
          <a:xfrm>
            <a:off x="8656865" y="2898322"/>
            <a:ext cx="2773136" cy="2773136"/>
          </a:xfrm>
          <a:prstGeom prst="rect">
            <a:avLst/>
          </a:prstGeom>
        </p:spPr>
      </p:pic>
      <p:pic>
        <p:nvPicPr>
          <p:cNvPr id="9" name="圖片 8">
            <a:extLst>
              <a:ext uri="{FF2B5EF4-FFF2-40B4-BE49-F238E27FC236}">
                <a16:creationId xmlns:a16="http://schemas.microsoft.com/office/drawing/2014/main" id="{A201C37D-7091-BA49-BE88-11AAC819799B}"/>
              </a:ext>
            </a:extLst>
          </p:cNvPr>
          <p:cNvPicPr>
            <a:picLocks noChangeAspect="1"/>
          </p:cNvPicPr>
          <p:nvPr/>
        </p:nvPicPr>
        <p:blipFill>
          <a:blip r:embed="rId4"/>
          <a:stretch>
            <a:fillRect/>
          </a:stretch>
        </p:blipFill>
        <p:spPr>
          <a:xfrm>
            <a:off x="1045031" y="2450589"/>
            <a:ext cx="6948714" cy="3861311"/>
          </a:xfrm>
          <a:prstGeom prst="rect">
            <a:avLst/>
          </a:prstGeom>
        </p:spPr>
      </p:pic>
    </p:spTree>
    <p:extLst>
      <p:ext uri="{BB962C8B-B14F-4D97-AF65-F5344CB8AC3E}">
        <p14:creationId xmlns:p14="http://schemas.microsoft.com/office/powerpoint/2010/main" val="3032476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p>
        </p:txBody>
      </p:sp>
      <p:pic>
        <p:nvPicPr>
          <p:cNvPr id="5" name="圖片 4">
            <a:extLst>
              <a:ext uri="{FF2B5EF4-FFF2-40B4-BE49-F238E27FC236}">
                <a16:creationId xmlns:a16="http://schemas.microsoft.com/office/drawing/2014/main" id="{4BF0266B-D62C-754D-94B6-88195DCD5260}"/>
              </a:ext>
            </a:extLst>
          </p:cNvPr>
          <p:cNvPicPr>
            <a:picLocks noChangeAspect="1"/>
          </p:cNvPicPr>
          <p:nvPr/>
        </p:nvPicPr>
        <p:blipFill>
          <a:blip r:embed="rId2"/>
          <a:stretch>
            <a:fillRect/>
          </a:stretch>
        </p:blipFill>
        <p:spPr>
          <a:xfrm>
            <a:off x="1835150" y="1828800"/>
            <a:ext cx="8521700" cy="3200400"/>
          </a:xfrm>
          <a:prstGeom prst="rect">
            <a:avLst/>
          </a:prstGeom>
        </p:spPr>
      </p:pic>
    </p:spTree>
    <p:extLst>
      <p:ext uri="{BB962C8B-B14F-4D97-AF65-F5344CB8AC3E}">
        <p14:creationId xmlns:p14="http://schemas.microsoft.com/office/powerpoint/2010/main" val="54378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圓角矩形 54">
            <a:extLst>
              <a:ext uri="{FF2B5EF4-FFF2-40B4-BE49-F238E27FC236}">
                <a16:creationId xmlns:a16="http://schemas.microsoft.com/office/drawing/2014/main" id="{189E2025-74DF-4D4A-BAC4-DCD482C7C7AC}"/>
              </a:ext>
            </a:extLst>
          </p:cNvPr>
          <p:cNvSpPr/>
          <p:nvPr/>
        </p:nvSpPr>
        <p:spPr>
          <a:xfrm>
            <a:off x="6585137" y="3570576"/>
            <a:ext cx="1415772"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5" name="圖片 44">
            <a:extLst>
              <a:ext uri="{FF2B5EF4-FFF2-40B4-BE49-F238E27FC236}">
                <a16:creationId xmlns:a16="http://schemas.microsoft.com/office/drawing/2014/main" id="{DAEF7F27-B8F4-A544-BBB5-DD1C7E4D9B79}"/>
              </a:ext>
            </a:extLst>
          </p:cNvPr>
          <p:cNvPicPr>
            <a:picLocks noChangeAspect="1"/>
          </p:cNvPicPr>
          <p:nvPr/>
        </p:nvPicPr>
        <p:blipFill>
          <a:blip r:embed="rId2"/>
          <a:stretch>
            <a:fillRect/>
          </a:stretch>
        </p:blipFill>
        <p:spPr>
          <a:xfrm>
            <a:off x="584991" y="2540754"/>
            <a:ext cx="1573617" cy="1573617"/>
          </a:xfrm>
          <a:prstGeom prst="rect">
            <a:avLst/>
          </a:prstGeom>
        </p:spPr>
      </p:pic>
      <p:pic>
        <p:nvPicPr>
          <p:cNvPr id="44" name="圖片 43">
            <a:extLst>
              <a:ext uri="{FF2B5EF4-FFF2-40B4-BE49-F238E27FC236}">
                <a16:creationId xmlns:a16="http://schemas.microsoft.com/office/drawing/2014/main" id="{1B96945A-DCD6-2248-A826-7A84CD6D9E61}"/>
              </a:ext>
            </a:extLst>
          </p:cNvPr>
          <p:cNvPicPr>
            <a:picLocks noChangeAspect="1"/>
          </p:cNvPicPr>
          <p:nvPr/>
        </p:nvPicPr>
        <p:blipFill>
          <a:blip r:embed="rId2"/>
          <a:stretch>
            <a:fillRect/>
          </a:stretch>
        </p:blipFill>
        <p:spPr>
          <a:xfrm>
            <a:off x="340235" y="5196029"/>
            <a:ext cx="1573617" cy="1573617"/>
          </a:xfrm>
          <a:prstGeom prst="rect">
            <a:avLst/>
          </a:prstGeom>
        </p:spPr>
      </p:pic>
      <p:pic>
        <p:nvPicPr>
          <p:cNvPr id="43" name="圖片 42">
            <a:extLst>
              <a:ext uri="{FF2B5EF4-FFF2-40B4-BE49-F238E27FC236}">
                <a16:creationId xmlns:a16="http://schemas.microsoft.com/office/drawing/2014/main" id="{7222D832-1151-2946-81CA-7F544CA21FB9}"/>
              </a:ext>
            </a:extLst>
          </p:cNvPr>
          <p:cNvPicPr>
            <a:picLocks noChangeAspect="1"/>
          </p:cNvPicPr>
          <p:nvPr/>
        </p:nvPicPr>
        <p:blipFill>
          <a:blip r:embed="rId2"/>
          <a:stretch>
            <a:fillRect/>
          </a:stretch>
        </p:blipFill>
        <p:spPr>
          <a:xfrm>
            <a:off x="4169448" y="4864612"/>
            <a:ext cx="1573617" cy="1573617"/>
          </a:xfrm>
          <a:prstGeom prst="rect">
            <a:avLst/>
          </a:prstGeom>
        </p:spPr>
      </p:pic>
      <p:pic>
        <p:nvPicPr>
          <p:cNvPr id="42" name="圖片 41">
            <a:extLst>
              <a:ext uri="{FF2B5EF4-FFF2-40B4-BE49-F238E27FC236}">
                <a16:creationId xmlns:a16="http://schemas.microsoft.com/office/drawing/2014/main" id="{E0F35184-FBCC-AD4A-B632-8903A4B57DDF}"/>
              </a:ext>
            </a:extLst>
          </p:cNvPr>
          <p:cNvPicPr>
            <a:picLocks noChangeAspect="1"/>
          </p:cNvPicPr>
          <p:nvPr/>
        </p:nvPicPr>
        <p:blipFill>
          <a:blip r:embed="rId2"/>
          <a:stretch>
            <a:fillRect/>
          </a:stretch>
        </p:blipFill>
        <p:spPr>
          <a:xfrm>
            <a:off x="4453596" y="2904727"/>
            <a:ext cx="1573617" cy="1573617"/>
          </a:xfrm>
          <a:prstGeom prst="rect">
            <a:avLst/>
          </a:prstGeom>
        </p:spPr>
      </p:pic>
      <p:pic>
        <p:nvPicPr>
          <p:cNvPr id="41" name="圖片 40">
            <a:extLst>
              <a:ext uri="{FF2B5EF4-FFF2-40B4-BE49-F238E27FC236}">
                <a16:creationId xmlns:a16="http://schemas.microsoft.com/office/drawing/2014/main" id="{46B694A5-FB4D-D64A-94DD-77A2565BAA01}"/>
              </a:ext>
            </a:extLst>
          </p:cNvPr>
          <p:cNvPicPr>
            <a:picLocks noChangeAspect="1"/>
          </p:cNvPicPr>
          <p:nvPr/>
        </p:nvPicPr>
        <p:blipFill>
          <a:blip r:embed="rId2"/>
          <a:stretch>
            <a:fillRect/>
          </a:stretch>
        </p:blipFill>
        <p:spPr>
          <a:xfrm>
            <a:off x="3963759" y="1820955"/>
            <a:ext cx="1573617" cy="1573617"/>
          </a:xfrm>
          <a:prstGeom prst="rect">
            <a:avLst/>
          </a:prstGeom>
        </p:spPr>
      </p:pic>
      <p:sp>
        <p:nvSpPr>
          <p:cNvPr id="2" name="標題 1">
            <a:extLst>
              <a:ext uri="{FF2B5EF4-FFF2-40B4-BE49-F238E27FC236}">
                <a16:creationId xmlns:a16="http://schemas.microsoft.com/office/drawing/2014/main" id="{96C4D089-DFA3-2449-9A54-AC4920994F84}"/>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5" name="圖片 4">
            <a:extLst>
              <a:ext uri="{FF2B5EF4-FFF2-40B4-BE49-F238E27FC236}">
                <a16:creationId xmlns:a16="http://schemas.microsoft.com/office/drawing/2014/main" id="{C11C355A-F407-C941-ACAD-0E0F757E23CF}"/>
              </a:ext>
            </a:extLst>
          </p:cNvPr>
          <p:cNvPicPr>
            <a:picLocks noChangeAspect="1"/>
          </p:cNvPicPr>
          <p:nvPr/>
        </p:nvPicPr>
        <p:blipFill>
          <a:blip r:embed="rId2"/>
          <a:stretch>
            <a:fillRect/>
          </a:stretch>
        </p:blipFill>
        <p:spPr>
          <a:xfrm>
            <a:off x="2349799" y="2656367"/>
            <a:ext cx="1573617" cy="1573617"/>
          </a:xfrm>
          <a:prstGeom prst="rect">
            <a:avLst/>
          </a:prstGeom>
        </p:spPr>
      </p:pic>
      <p:pic>
        <p:nvPicPr>
          <p:cNvPr id="6" name="圖片 5">
            <a:extLst>
              <a:ext uri="{FF2B5EF4-FFF2-40B4-BE49-F238E27FC236}">
                <a16:creationId xmlns:a16="http://schemas.microsoft.com/office/drawing/2014/main" id="{5647A853-F358-2B4A-9212-A89693DDF22E}"/>
              </a:ext>
            </a:extLst>
          </p:cNvPr>
          <p:cNvPicPr>
            <a:picLocks noChangeAspect="1"/>
          </p:cNvPicPr>
          <p:nvPr/>
        </p:nvPicPr>
        <p:blipFill>
          <a:blip r:embed="rId2"/>
          <a:stretch>
            <a:fillRect/>
          </a:stretch>
        </p:blipFill>
        <p:spPr>
          <a:xfrm>
            <a:off x="3289007" y="3701902"/>
            <a:ext cx="1573617" cy="1573617"/>
          </a:xfrm>
          <a:prstGeom prst="rect">
            <a:avLst/>
          </a:prstGeom>
        </p:spPr>
      </p:pic>
      <p:pic>
        <p:nvPicPr>
          <p:cNvPr id="7" name="圖片 6">
            <a:extLst>
              <a:ext uri="{FF2B5EF4-FFF2-40B4-BE49-F238E27FC236}">
                <a16:creationId xmlns:a16="http://schemas.microsoft.com/office/drawing/2014/main" id="{A77C8D1E-8391-C44A-8BE2-A668A6BDB217}"/>
              </a:ext>
            </a:extLst>
          </p:cNvPr>
          <p:cNvPicPr>
            <a:picLocks noChangeAspect="1"/>
          </p:cNvPicPr>
          <p:nvPr/>
        </p:nvPicPr>
        <p:blipFill>
          <a:blip r:embed="rId2"/>
          <a:stretch>
            <a:fillRect/>
          </a:stretch>
        </p:blipFill>
        <p:spPr>
          <a:xfrm>
            <a:off x="1494764" y="3578112"/>
            <a:ext cx="1573617" cy="1573617"/>
          </a:xfrm>
          <a:prstGeom prst="rect">
            <a:avLst/>
          </a:prstGeom>
        </p:spPr>
      </p:pic>
      <p:pic>
        <p:nvPicPr>
          <p:cNvPr id="8" name="圖片 7">
            <a:extLst>
              <a:ext uri="{FF2B5EF4-FFF2-40B4-BE49-F238E27FC236}">
                <a16:creationId xmlns:a16="http://schemas.microsoft.com/office/drawing/2014/main" id="{25C9A35F-AADC-FC4F-B33F-B14881F803AD}"/>
              </a:ext>
            </a:extLst>
          </p:cNvPr>
          <p:cNvPicPr>
            <a:picLocks noChangeAspect="1"/>
          </p:cNvPicPr>
          <p:nvPr/>
        </p:nvPicPr>
        <p:blipFill>
          <a:blip r:embed="rId2"/>
          <a:stretch>
            <a:fillRect/>
          </a:stretch>
        </p:blipFill>
        <p:spPr>
          <a:xfrm>
            <a:off x="2274484" y="4623647"/>
            <a:ext cx="1573617" cy="1573617"/>
          </a:xfrm>
          <a:prstGeom prst="rect">
            <a:avLst/>
          </a:prstGeom>
        </p:spPr>
      </p:pic>
      <p:pic>
        <p:nvPicPr>
          <p:cNvPr id="12" name="圖片 11">
            <a:extLst>
              <a:ext uri="{FF2B5EF4-FFF2-40B4-BE49-F238E27FC236}">
                <a16:creationId xmlns:a16="http://schemas.microsoft.com/office/drawing/2014/main" id="{8DD541C9-4C07-7440-A097-2E37581093CF}"/>
              </a:ext>
            </a:extLst>
          </p:cNvPr>
          <p:cNvPicPr>
            <a:picLocks noChangeAspect="1"/>
          </p:cNvPicPr>
          <p:nvPr/>
        </p:nvPicPr>
        <p:blipFill>
          <a:blip r:embed="rId3"/>
          <a:stretch>
            <a:fillRect/>
          </a:stretch>
        </p:blipFill>
        <p:spPr>
          <a:xfrm>
            <a:off x="2583179" y="5340745"/>
            <a:ext cx="660746" cy="790380"/>
          </a:xfrm>
          <a:prstGeom prst="rect">
            <a:avLst/>
          </a:prstGeom>
        </p:spPr>
      </p:pic>
      <p:pic>
        <p:nvPicPr>
          <p:cNvPr id="14" name="圖片 13">
            <a:extLst>
              <a:ext uri="{FF2B5EF4-FFF2-40B4-BE49-F238E27FC236}">
                <a16:creationId xmlns:a16="http://schemas.microsoft.com/office/drawing/2014/main" id="{ABABA2CB-EBA4-8B4F-912E-358B8D9024C8}"/>
              </a:ext>
            </a:extLst>
          </p:cNvPr>
          <p:cNvPicPr>
            <a:picLocks noChangeAspect="1"/>
          </p:cNvPicPr>
          <p:nvPr/>
        </p:nvPicPr>
        <p:blipFill>
          <a:blip r:embed="rId4"/>
          <a:stretch>
            <a:fillRect/>
          </a:stretch>
        </p:blipFill>
        <p:spPr>
          <a:xfrm>
            <a:off x="1340090" y="4800839"/>
            <a:ext cx="790380" cy="790380"/>
          </a:xfrm>
          <a:prstGeom prst="rect">
            <a:avLst/>
          </a:prstGeom>
        </p:spPr>
      </p:pic>
      <p:pic>
        <p:nvPicPr>
          <p:cNvPr id="16" name="圖片 15">
            <a:extLst>
              <a:ext uri="{FF2B5EF4-FFF2-40B4-BE49-F238E27FC236}">
                <a16:creationId xmlns:a16="http://schemas.microsoft.com/office/drawing/2014/main" id="{12269EB3-13B6-C948-B9E3-C1A2FCC49267}"/>
              </a:ext>
            </a:extLst>
          </p:cNvPr>
          <p:cNvPicPr>
            <a:picLocks noChangeAspect="1"/>
          </p:cNvPicPr>
          <p:nvPr/>
        </p:nvPicPr>
        <p:blipFill>
          <a:blip r:embed="rId5"/>
          <a:stretch>
            <a:fillRect/>
          </a:stretch>
        </p:blipFill>
        <p:spPr>
          <a:xfrm>
            <a:off x="2818574" y="4270346"/>
            <a:ext cx="1185570" cy="790380"/>
          </a:xfrm>
          <a:prstGeom prst="rect">
            <a:avLst/>
          </a:prstGeom>
        </p:spPr>
      </p:pic>
      <p:pic>
        <p:nvPicPr>
          <p:cNvPr id="18" name="圖片 17">
            <a:extLst>
              <a:ext uri="{FF2B5EF4-FFF2-40B4-BE49-F238E27FC236}">
                <a16:creationId xmlns:a16="http://schemas.microsoft.com/office/drawing/2014/main" id="{28E8D7D5-5DF4-B84C-B182-9C79CF900227}"/>
              </a:ext>
            </a:extLst>
          </p:cNvPr>
          <p:cNvPicPr>
            <a:picLocks noChangeAspect="1"/>
          </p:cNvPicPr>
          <p:nvPr/>
        </p:nvPicPr>
        <p:blipFill>
          <a:blip r:embed="rId6"/>
          <a:stretch>
            <a:fillRect/>
          </a:stretch>
        </p:blipFill>
        <p:spPr>
          <a:xfrm>
            <a:off x="2376625" y="3048196"/>
            <a:ext cx="1185570" cy="790380"/>
          </a:xfrm>
          <a:prstGeom prst="rect">
            <a:avLst/>
          </a:prstGeom>
        </p:spPr>
      </p:pic>
      <p:pic>
        <p:nvPicPr>
          <p:cNvPr id="20" name="圖片 19">
            <a:extLst>
              <a:ext uri="{FF2B5EF4-FFF2-40B4-BE49-F238E27FC236}">
                <a16:creationId xmlns:a16="http://schemas.microsoft.com/office/drawing/2014/main" id="{4216E80A-B9CB-CB43-9D4D-8C9E73F6C932}"/>
              </a:ext>
            </a:extLst>
          </p:cNvPr>
          <p:cNvPicPr>
            <a:picLocks noChangeAspect="1"/>
          </p:cNvPicPr>
          <p:nvPr/>
        </p:nvPicPr>
        <p:blipFill>
          <a:blip r:embed="rId7"/>
          <a:stretch>
            <a:fillRect/>
          </a:stretch>
        </p:blipFill>
        <p:spPr>
          <a:xfrm>
            <a:off x="1544894" y="3833267"/>
            <a:ext cx="1185458" cy="790380"/>
          </a:xfrm>
          <a:prstGeom prst="rect">
            <a:avLst/>
          </a:prstGeom>
        </p:spPr>
      </p:pic>
      <p:pic>
        <p:nvPicPr>
          <p:cNvPr id="22" name="圖片 21">
            <a:extLst>
              <a:ext uri="{FF2B5EF4-FFF2-40B4-BE49-F238E27FC236}">
                <a16:creationId xmlns:a16="http://schemas.microsoft.com/office/drawing/2014/main" id="{F1014ED6-8BA3-2E49-806B-8DD4D83D3726}"/>
              </a:ext>
            </a:extLst>
          </p:cNvPr>
          <p:cNvPicPr>
            <a:picLocks noChangeAspect="1"/>
          </p:cNvPicPr>
          <p:nvPr/>
        </p:nvPicPr>
        <p:blipFill>
          <a:blip r:embed="rId8"/>
          <a:stretch>
            <a:fillRect/>
          </a:stretch>
        </p:blipFill>
        <p:spPr>
          <a:xfrm>
            <a:off x="4526521" y="5151729"/>
            <a:ext cx="760286" cy="790380"/>
          </a:xfrm>
          <a:prstGeom prst="rect">
            <a:avLst/>
          </a:prstGeom>
        </p:spPr>
      </p:pic>
      <p:pic>
        <p:nvPicPr>
          <p:cNvPr id="24" name="圖片 23">
            <a:extLst>
              <a:ext uri="{FF2B5EF4-FFF2-40B4-BE49-F238E27FC236}">
                <a16:creationId xmlns:a16="http://schemas.microsoft.com/office/drawing/2014/main" id="{F464C38C-B892-1D4A-B45E-F7DA32CFBE75}"/>
              </a:ext>
            </a:extLst>
          </p:cNvPr>
          <p:cNvPicPr>
            <a:picLocks noChangeAspect="1"/>
          </p:cNvPicPr>
          <p:nvPr/>
        </p:nvPicPr>
        <p:blipFill>
          <a:blip r:embed="rId9"/>
          <a:stretch>
            <a:fillRect/>
          </a:stretch>
        </p:blipFill>
        <p:spPr>
          <a:xfrm>
            <a:off x="4239361" y="3620526"/>
            <a:ext cx="711342" cy="623522"/>
          </a:xfrm>
          <a:prstGeom prst="rect">
            <a:avLst/>
          </a:prstGeom>
        </p:spPr>
      </p:pic>
      <p:pic>
        <p:nvPicPr>
          <p:cNvPr id="26" name="圖片 25">
            <a:extLst>
              <a:ext uri="{FF2B5EF4-FFF2-40B4-BE49-F238E27FC236}">
                <a16:creationId xmlns:a16="http://schemas.microsoft.com/office/drawing/2014/main" id="{7E308EE1-76D4-7149-8FD7-2355EB220CFF}"/>
              </a:ext>
            </a:extLst>
          </p:cNvPr>
          <p:cNvPicPr>
            <a:picLocks noChangeAspect="1"/>
          </p:cNvPicPr>
          <p:nvPr/>
        </p:nvPicPr>
        <p:blipFill>
          <a:blip r:embed="rId10"/>
          <a:stretch>
            <a:fillRect/>
          </a:stretch>
        </p:blipFill>
        <p:spPr>
          <a:xfrm>
            <a:off x="3621740" y="4997504"/>
            <a:ext cx="850931" cy="790380"/>
          </a:xfrm>
          <a:prstGeom prst="rect">
            <a:avLst/>
          </a:prstGeom>
        </p:spPr>
      </p:pic>
      <p:pic>
        <p:nvPicPr>
          <p:cNvPr id="28" name="圖片 27">
            <a:extLst>
              <a:ext uri="{FF2B5EF4-FFF2-40B4-BE49-F238E27FC236}">
                <a16:creationId xmlns:a16="http://schemas.microsoft.com/office/drawing/2014/main" id="{78D8B135-86F4-E042-B6FE-86591AED0263}"/>
              </a:ext>
            </a:extLst>
          </p:cNvPr>
          <p:cNvPicPr>
            <a:picLocks noChangeAspect="1"/>
          </p:cNvPicPr>
          <p:nvPr/>
        </p:nvPicPr>
        <p:blipFill>
          <a:blip r:embed="rId11"/>
          <a:stretch>
            <a:fillRect/>
          </a:stretch>
        </p:blipFill>
        <p:spPr>
          <a:xfrm>
            <a:off x="686114" y="5084897"/>
            <a:ext cx="759464" cy="790380"/>
          </a:xfrm>
          <a:prstGeom prst="rect">
            <a:avLst/>
          </a:prstGeom>
        </p:spPr>
      </p:pic>
      <p:pic>
        <p:nvPicPr>
          <p:cNvPr id="30" name="圖片 29">
            <a:extLst>
              <a:ext uri="{FF2B5EF4-FFF2-40B4-BE49-F238E27FC236}">
                <a16:creationId xmlns:a16="http://schemas.microsoft.com/office/drawing/2014/main" id="{8F1D3B40-0C24-C64B-968F-754246BAC5E4}"/>
              </a:ext>
            </a:extLst>
          </p:cNvPr>
          <p:cNvPicPr>
            <a:picLocks noChangeAspect="1"/>
          </p:cNvPicPr>
          <p:nvPr/>
        </p:nvPicPr>
        <p:blipFill>
          <a:blip r:embed="rId12"/>
          <a:stretch>
            <a:fillRect/>
          </a:stretch>
        </p:blipFill>
        <p:spPr>
          <a:xfrm>
            <a:off x="3602538" y="2620333"/>
            <a:ext cx="938112" cy="790380"/>
          </a:xfrm>
          <a:prstGeom prst="rect">
            <a:avLst/>
          </a:prstGeom>
        </p:spPr>
      </p:pic>
      <p:pic>
        <p:nvPicPr>
          <p:cNvPr id="32" name="圖片 31">
            <a:extLst>
              <a:ext uri="{FF2B5EF4-FFF2-40B4-BE49-F238E27FC236}">
                <a16:creationId xmlns:a16="http://schemas.microsoft.com/office/drawing/2014/main" id="{88AD8E70-1EFB-5641-86F0-250D5D2BBCEB}"/>
              </a:ext>
            </a:extLst>
          </p:cNvPr>
          <p:cNvPicPr>
            <a:picLocks noChangeAspect="1"/>
          </p:cNvPicPr>
          <p:nvPr/>
        </p:nvPicPr>
        <p:blipFill>
          <a:blip r:embed="rId13"/>
          <a:stretch>
            <a:fillRect/>
          </a:stretch>
        </p:blipFill>
        <p:spPr>
          <a:xfrm>
            <a:off x="1848391" y="5714811"/>
            <a:ext cx="729537" cy="790380"/>
          </a:xfrm>
          <a:prstGeom prst="rect">
            <a:avLst/>
          </a:prstGeom>
        </p:spPr>
      </p:pic>
      <p:pic>
        <p:nvPicPr>
          <p:cNvPr id="34" name="圖片 33">
            <a:extLst>
              <a:ext uri="{FF2B5EF4-FFF2-40B4-BE49-F238E27FC236}">
                <a16:creationId xmlns:a16="http://schemas.microsoft.com/office/drawing/2014/main" id="{0741D131-C149-0B45-85BA-448F7DA124B1}"/>
              </a:ext>
            </a:extLst>
          </p:cNvPr>
          <p:cNvPicPr>
            <a:picLocks noChangeAspect="1"/>
          </p:cNvPicPr>
          <p:nvPr/>
        </p:nvPicPr>
        <p:blipFill>
          <a:blip r:embed="rId14"/>
          <a:stretch>
            <a:fillRect/>
          </a:stretch>
        </p:blipFill>
        <p:spPr>
          <a:xfrm>
            <a:off x="3207527" y="5575599"/>
            <a:ext cx="818480" cy="790380"/>
          </a:xfrm>
          <a:prstGeom prst="rect">
            <a:avLst/>
          </a:prstGeom>
        </p:spPr>
      </p:pic>
      <p:pic>
        <p:nvPicPr>
          <p:cNvPr id="36" name="圖片 35">
            <a:extLst>
              <a:ext uri="{FF2B5EF4-FFF2-40B4-BE49-F238E27FC236}">
                <a16:creationId xmlns:a16="http://schemas.microsoft.com/office/drawing/2014/main" id="{9D8B08C2-CEC1-E543-8773-1601BF8D9F33}"/>
              </a:ext>
            </a:extLst>
          </p:cNvPr>
          <p:cNvPicPr>
            <a:picLocks noChangeAspect="1"/>
          </p:cNvPicPr>
          <p:nvPr/>
        </p:nvPicPr>
        <p:blipFill>
          <a:blip r:embed="rId15"/>
          <a:stretch>
            <a:fillRect/>
          </a:stretch>
        </p:blipFill>
        <p:spPr>
          <a:xfrm>
            <a:off x="2138259" y="4684289"/>
            <a:ext cx="864331" cy="790380"/>
          </a:xfrm>
          <a:prstGeom prst="rect">
            <a:avLst/>
          </a:prstGeom>
        </p:spPr>
      </p:pic>
      <p:pic>
        <p:nvPicPr>
          <p:cNvPr id="38" name="圖片 37">
            <a:extLst>
              <a:ext uri="{FF2B5EF4-FFF2-40B4-BE49-F238E27FC236}">
                <a16:creationId xmlns:a16="http://schemas.microsoft.com/office/drawing/2014/main" id="{B295C2A5-C422-754F-913C-68CB84D65889}"/>
              </a:ext>
            </a:extLst>
          </p:cNvPr>
          <p:cNvPicPr>
            <a:picLocks noChangeAspect="1"/>
          </p:cNvPicPr>
          <p:nvPr/>
        </p:nvPicPr>
        <p:blipFill>
          <a:blip r:embed="rId16"/>
          <a:stretch>
            <a:fillRect/>
          </a:stretch>
        </p:blipFill>
        <p:spPr>
          <a:xfrm>
            <a:off x="3263520" y="3602532"/>
            <a:ext cx="882060" cy="790380"/>
          </a:xfrm>
          <a:prstGeom prst="rect">
            <a:avLst/>
          </a:prstGeom>
        </p:spPr>
      </p:pic>
      <p:pic>
        <p:nvPicPr>
          <p:cNvPr id="40" name="圖片 39">
            <a:extLst>
              <a:ext uri="{FF2B5EF4-FFF2-40B4-BE49-F238E27FC236}">
                <a16:creationId xmlns:a16="http://schemas.microsoft.com/office/drawing/2014/main" id="{08ACA726-7319-0A4E-A6B6-9197E56FF131}"/>
              </a:ext>
            </a:extLst>
          </p:cNvPr>
          <p:cNvPicPr>
            <a:picLocks noChangeAspect="1"/>
          </p:cNvPicPr>
          <p:nvPr/>
        </p:nvPicPr>
        <p:blipFill>
          <a:blip r:embed="rId17"/>
          <a:stretch>
            <a:fillRect/>
          </a:stretch>
        </p:blipFill>
        <p:spPr>
          <a:xfrm>
            <a:off x="4538959" y="4235186"/>
            <a:ext cx="768471" cy="790380"/>
          </a:xfrm>
          <a:prstGeom prst="rect">
            <a:avLst/>
          </a:prstGeom>
        </p:spPr>
      </p:pic>
      <p:pic>
        <p:nvPicPr>
          <p:cNvPr id="10" name="圖片 9">
            <a:extLst>
              <a:ext uri="{FF2B5EF4-FFF2-40B4-BE49-F238E27FC236}">
                <a16:creationId xmlns:a16="http://schemas.microsoft.com/office/drawing/2014/main" id="{99C32353-9A7E-874E-A3A0-425AB65C5577}"/>
              </a:ext>
            </a:extLst>
          </p:cNvPr>
          <p:cNvPicPr>
            <a:picLocks noChangeAspect="1"/>
          </p:cNvPicPr>
          <p:nvPr/>
        </p:nvPicPr>
        <p:blipFill>
          <a:blip r:embed="rId18"/>
          <a:stretch>
            <a:fillRect/>
          </a:stretch>
        </p:blipFill>
        <p:spPr>
          <a:xfrm>
            <a:off x="1495157" y="2752757"/>
            <a:ext cx="1061351" cy="790380"/>
          </a:xfrm>
          <a:prstGeom prst="rect">
            <a:avLst/>
          </a:prstGeom>
        </p:spPr>
      </p:pic>
      <p:pic>
        <p:nvPicPr>
          <p:cNvPr id="47" name="圖片 46">
            <a:extLst>
              <a:ext uri="{FF2B5EF4-FFF2-40B4-BE49-F238E27FC236}">
                <a16:creationId xmlns:a16="http://schemas.microsoft.com/office/drawing/2014/main" id="{8D57044D-CDAD-C143-877A-52EA362FCC8D}"/>
              </a:ext>
            </a:extLst>
          </p:cNvPr>
          <p:cNvPicPr>
            <a:picLocks noChangeAspect="1"/>
          </p:cNvPicPr>
          <p:nvPr/>
        </p:nvPicPr>
        <p:blipFill>
          <a:blip r:embed="rId19"/>
          <a:stretch>
            <a:fillRect/>
          </a:stretch>
        </p:blipFill>
        <p:spPr>
          <a:xfrm>
            <a:off x="8490047" y="2930510"/>
            <a:ext cx="2361863" cy="2361863"/>
          </a:xfrm>
          <a:prstGeom prst="rect">
            <a:avLst/>
          </a:prstGeom>
        </p:spPr>
      </p:pic>
      <p:cxnSp>
        <p:nvCxnSpPr>
          <p:cNvPr id="49" name="直線箭頭接點 48">
            <a:extLst>
              <a:ext uri="{FF2B5EF4-FFF2-40B4-BE49-F238E27FC236}">
                <a16:creationId xmlns:a16="http://schemas.microsoft.com/office/drawing/2014/main" id="{7B5A1BD8-2826-564A-A995-0C3AA4C228E2}"/>
              </a:ext>
            </a:extLst>
          </p:cNvPr>
          <p:cNvCxnSpPr/>
          <p:nvPr/>
        </p:nvCxnSpPr>
        <p:spPr>
          <a:xfrm>
            <a:off x="6096000" y="4145004"/>
            <a:ext cx="23940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5BDF1CA4-D1D2-A745-817D-035D043FC7E4}"/>
              </a:ext>
            </a:extLst>
          </p:cNvPr>
          <p:cNvSpPr txBox="1"/>
          <p:nvPr/>
        </p:nvSpPr>
        <p:spPr>
          <a:xfrm>
            <a:off x="6585137" y="3595812"/>
            <a:ext cx="141577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資料搜集</a:t>
            </a:r>
          </a:p>
        </p:txBody>
      </p:sp>
      <p:sp>
        <p:nvSpPr>
          <p:cNvPr id="53" name="文字方塊 52">
            <a:extLst>
              <a:ext uri="{FF2B5EF4-FFF2-40B4-BE49-F238E27FC236}">
                <a16:creationId xmlns:a16="http://schemas.microsoft.com/office/drawing/2014/main" id="{7388C3A7-8629-5940-B39C-E01D2373FF8B}"/>
              </a:ext>
            </a:extLst>
          </p:cNvPr>
          <p:cNvSpPr txBox="1"/>
          <p:nvPr/>
        </p:nvSpPr>
        <p:spPr>
          <a:xfrm>
            <a:off x="784196" y="2028302"/>
            <a:ext cx="2185214"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網路 或 資料庫</a:t>
            </a:r>
          </a:p>
        </p:txBody>
      </p:sp>
      <p:sp>
        <p:nvSpPr>
          <p:cNvPr id="54" name="文字方塊 53">
            <a:extLst>
              <a:ext uri="{FF2B5EF4-FFF2-40B4-BE49-F238E27FC236}">
                <a16:creationId xmlns:a16="http://schemas.microsoft.com/office/drawing/2014/main" id="{5BFBCD67-F915-0842-A1C3-48BC37378FD9}"/>
              </a:ext>
            </a:extLst>
          </p:cNvPr>
          <p:cNvSpPr txBox="1"/>
          <p:nvPr/>
        </p:nvSpPr>
        <p:spPr>
          <a:xfrm>
            <a:off x="8469728" y="2456180"/>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spTree>
    <p:extLst>
      <p:ext uri="{BB962C8B-B14F-4D97-AF65-F5344CB8AC3E}">
        <p14:creationId xmlns:p14="http://schemas.microsoft.com/office/powerpoint/2010/main" val="3232687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圓角矩形 40">
            <a:extLst>
              <a:ext uri="{FF2B5EF4-FFF2-40B4-BE49-F238E27FC236}">
                <a16:creationId xmlns:a16="http://schemas.microsoft.com/office/drawing/2014/main" id="{50106829-3E43-5140-B6D1-F65453C5381E}"/>
              </a:ext>
            </a:extLst>
          </p:cNvPr>
          <p:cNvSpPr/>
          <p:nvPr/>
        </p:nvSpPr>
        <p:spPr>
          <a:xfrm>
            <a:off x="7122508" y="294209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67B58A15-904B-9842-BF3D-004C6CD5233C}"/>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4" name="圖片 3">
            <a:extLst>
              <a:ext uri="{FF2B5EF4-FFF2-40B4-BE49-F238E27FC236}">
                <a16:creationId xmlns:a16="http://schemas.microsoft.com/office/drawing/2014/main" id="{D30BA6D7-BBB4-CD49-AD7A-4ADAF104A9AB}"/>
              </a:ext>
            </a:extLst>
          </p:cNvPr>
          <p:cNvPicPr>
            <a:picLocks noChangeAspect="1"/>
          </p:cNvPicPr>
          <p:nvPr/>
        </p:nvPicPr>
        <p:blipFill>
          <a:blip r:embed="rId2"/>
          <a:stretch>
            <a:fillRect/>
          </a:stretch>
        </p:blipFill>
        <p:spPr>
          <a:xfrm>
            <a:off x="106276" y="2931644"/>
            <a:ext cx="2361863" cy="2361863"/>
          </a:xfrm>
          <a:prstGeom prst="rect">
            <a:avLst/>
          </a:prstGeom>
        </p:spPr>
      </p:pic>
      <p:sp>
        <p:nvSpPr>
          <p:cNvPr id="5" name="文字方塊 4">
            <a:extLst>
              <a:ext uri="{FF2B5EF4-FFF2-40B4-BE49-F238E27FC236}">
                <a16:creationId xmlns:a16="http://schemas.microsoft.com/office/drawing/2014/main" id="{33156B7A-E94F-9E43-AA7F-8F1AE707479B}"/>
              </a:ext>
            </a:extLst>
          </p:cNvPr>
          <p:cNvSpPr txBox="1"/>
          <p:nvPr/>
        </p:nvSpPr>
        <p:spPr>
          <a:xfrm>
            <a:off x="85957" y="2457314"/>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pic>
        <p:nvPicPr>
          <p:cNvPr id="8" name="圖片 7">
            <a:extLst>
              <a:ext uri="{FF2B5EF4-FFF2-40B4-BE49-F238E27FC236}">
                <a16:creationId xmlns:a16="http://schemas.microsoft.com/office/drawing/2014/main" id="{C63B69E2-4D8F-DF4C-9248-32D9253F219A}"/>
              </a:ext>
            </a:extLst>
          </p:cNvPr>
          <p:cNvPicPr>
            <a:picLocks noChangeAspect="1"/>
          </p:cNvPicPr>
          <p:nvPr/>
        </p:nvPicPr>
        <p:blipFill>
          <a:blip r:embed="rId3"/>
          <a:stretch>
            <a:fillRect/>
          </a:stretch>
        </p:blipFill>
        <p:spPr>
          <a:xfrm>
            <a:off x="4571466" y="4729252"/>
            <a:ext cx="660746" cy="790380"/>
          </a:xfrm>
          <a:prstGeom prst="rect">
            <a:avLst/>
          </a:prstGeom>
        </p:spPr>
      </p:pic>
      <p:pic>
        <p:nvPicPr>
          <p:cNvPr id="9" name="圖片 8">
            <a:extLst>
              <a:ext uri="{FF2B5EF4-FFF2-40B4-BE49-F238E27FC236}">
                <a16:creationId xmlns:a16="http://schemas.microsoft.com/office/drawing/2014/main" id="{ACC2ACA7-3DDD-8948-8D21-44ED044BA999}"/>
              </a:ext>
            </a:extLst>
          </p:cNvPr>
          <p:cNvPicPr>
            <a:picLocks noChangeAspect="1"/>
          </p:cNvPicPr>
          <p:nvPr/>
        </p:nvPicPr>
        <p:blipFill>
          <a:blip r:embed="rId4"/>
          <a:stretch>
            <a:fillRect/>
          </a:stretch>
        </p:blipFill>
        <p:spPr>
          <a:xfrm>
            <a:off x="3298132" y="4100198"/>
            <a:ext cx="790380" cy="790380"/>
          </a:xfrm>
          <a:prstGeom prst="rect">
            <a:avLst/>
          </a:prstGeom>
        </p:spPr>
      </p:pic>
      <p:pic>
        <p:nvPicPr>
          <p:cNvPr id="10" name="圖片 9">
            <a:extLst>
              <a:ext uri="{FF2B5EF4-FFF2-40B4-BE49-F238E27FC236}">
                <a16:creationId xmlns:a16="http://schemas.microsoft.com/office/drawing/2014/main" id="{4DD9B1D2-80D2-4347-95F4-2C2105AF4010}"/>
              </a:ext>
            </a:extLst>
          </p:cNvPr>
          <p:cNvPicPr>
            <a:picLocks noChangeAspect="1"/>
          </p:cNvPicPr>
          <p:nvPr/>
        </p:nvPicPr>
        <p:blipFill>
          <a:blip r:embed="rId5"/>
          <a:stretch>
            <a:fillRect/>
          </a:stretch>
        </p:blipFill>
        <p:spPr>
          <a:xfrm>
            <a:off x="4806861" y="3658853"/>
            <a:ext cx="1185570" cy="790380"/>
          </a:xfrm>
          <a:prstGeom prst="rect">
            <a:avLst/>
          </a:prstGeom>
        </p:spPr>
      </p:pic>
      <p:pic>
        <p:nvPicPr>
          <p:cNvPr id="11" name="圖片 10">
            <a:extLst>
              <a:ext uri="{FF2B5EF4-FFF2-40B4-BE49-F238E27FC236}">
                <a16:creationId xmlns:a16="http://schemas.microsoft.com/office/drawing/2014/main" id="{4AB63127-6EF4-4B40-A6B7-1B85E2AB9CFF}"/>
              </a:ext>
            </a:extLst>
          </p:cNvPr>
          <p:cNvPicPr>
            <a:picLocks noChangeAspect="1"/>
          </p:cNvPicPr>
          <p:nvPr/>
        </p:nvPicPr>
        <p:blipFill>
          <a:blip r:embed="rId6"/>
          <a:stretch>
            <a:fillRect/>
          </a:stretch>
        </p:blipFill>
        <p:spPr>
          <a:xfrm>
            <a:off x="4364912" y="2436703"/>
            <a:ext cx="1185570" cy="790380"/>
          </a:xfrm>
          <a:prstGeom prst="rect">
            <a:avLst/>
          </a:prstGeom>
        </p:spPr>
      </p:pic>
      <p:pic>
        <p:nvPicPr>
          <p:cNvPr id="12" name="圖片 11">
            <a:extLst>
              <a:ext uri="{FF2B5EF4-FFF2-40B4-BE49-F238E27FC236}">
                <a16:creationId xmlns:a16="http://schemas.microsoft.com/office/drawing/2014/main" id="{D44185DE-7B4B-7E44-8DC3-FC06C4C2C85C}"/>
              </a:ext>
            </a:extLst>
          </p:cNvPr>
          <p:cNvPicPr>
            <a:picLocks noChangeAspect="1"/>
          </p:cNvPicPr>
          <p:nvPr/>
        </p:nvPicPr>
        <p:blipFill>
          <a:blip r:embed="rId7"/>
          <a:stretch>
            <a:fillRect/>
          </a:stretch>
        </p:blipFill>
        <p:spPr>
          <a:xfrm>
            <a:off x="3533181" y="3221774"/>
            <a:ext cx="1185458" cy="790380"/>
          </a:xfrm>
          <a:prstGeom prst="rect">
            <a:avLst/>
          </a:prstGeom>
        </p:spPr>
      </p:pic>
      <p:pic>
        <p:nvPicPr>
          <p:cNvPr id="13" name="圖片 12">
            <a:extLst>
              <a:ext uri="{FF2B5EF4-FFF2-40B4-BE49-F238E27FC236}">
                <a16:creationId xmlns:a16="http://schemas.microsoft.com/office/drawing/2014/main" id="{2242F7DC-10F5-294E-9B04-B4420B911CCA}"/>
              </a:ext>
            </a:extLst>
          </p:cNvPr>
          <p:cNvPicPr>
            <a:picLocks noChangeAspect="1"/>
          </p:cNvPicPr>
          <p:nvPr/>
        </p:nvPicPr>
        <p:blipFill>
          <a:blip r:embed="rId8"/>
          <a:stretch>
            <a:fillRect/>
          </a:stretch>
        </p:blipFill>
        <p:spPr>
          <a:xfrm>
            <a:off x="6032734" y="5394144"/>
            <a:ext cx="760286" cy="790380"/>
          </a:xfrm>
          <a:prstGeom prst="rect">
            <a:avLst/>
          </a:prstGeom>
        </p:spPr>
      </p:pic>
      <p:pic>
        <p:nvPicPr>
          <p:cNvPr id="14" name="圖片 13">
            <a:extLst>
              <a:ext uri="{FF2B5EF4-FFF2-40B4-BE49-F238E27FC236}">
                <a16:creationId xmlns:a16="http://schemas.microsoft.com/office/drawing/2014/main" id="{E104C4AA-B5E3-DC4D-BF48-61988DE05BE0}"/>
              </a:ext>
            </a:extLst>
          </p:cNvPr>
          <p:cNvPicPr>
            <a:picLocks noChangeAspect="1"/>
          </p:cNvPicPr>
          <p:nvPr/>
        </p:nvPicPr>
        <p:blipFill>
          <a:blip r:embed="rId9"/>
          <a:stretch>
            <a:fillRect/>
          </a:stretch>
        </p:blipFill>
        <p:spPr>
          <a:xfrm>
            <a:off x="5867471" y="2421842"/>
            <a:ext cx="711342" cy="623522"/>
          </a:xfrm>
          <a:prstGeom prst="rect">
            <a:avLst/>
          </a:prstGeom>
        </p:spPr>
      </p:pic>
      <p:pic>
        <p:nvPicPr>
          <p:cNvPr id="15" name="圖片 14">
            <a:extLst>
              <a:ext uri="{FF2B5EF4-FFF2-40B4-BE49-F238E27FC236}">
                <a16:creationId xmlns:a16="http://schemas.microsoft.com/office/drawing/2014/main" id="{526CD9C0-8337-AE46-B9F5-559712996122}"/>
              </a:ext>
            </a:extLst>
          </p:cNvPr>
          <p:cNvPicPr>
            <a:picLocks noChangeAspect="1"/>
          </p:cNvPicPr>
          <p:nvPr/>
        </p:nvPicPr>
        <p:blipFill>
          <a:blip r:embed="rId10"/>
          <a:stretch>
            <a:fillRect/>
          </a:stretch>
        </p:blipFill>
        <p:spPr>
          <a:xfrm>
            <a:off x="5610027" y="4386011"/>
            <a:ext cx="850931" cy="790380"/>
          </a:xfrm>
          <a:prstGeom prst="rect">
            <a:avLst/>
          </a:prstGeom>
        </p:spPr>
      </p:pic>
      <p:pic>
        <p:nvPicPr>
          <p:cNvPr id="16" name="圖片 15">
            <a:extLst>
              <a:ext uri="{FF2B5EF4-FFF2-40B4-BE49-F238E27FC236}">
                <a16:creationId xmlns:a16="http://schemas.microsoft.com/office/drawing/2014/main" id="{B1B0F17B-EF2A-3F49-A11A-3BABF8B2AFBA}"/>
              </a:ext>
            </a:extLst>
          </p:cNvPr>
          <p:cNvPicPr>
            <a:picLocks noChangeAspect="1"/>
          </p:cNvPicPr>
          <p:nvPr/>
        </p:nvPicPr>
        <p:blipFill>
          <a:blip r:embed="rId11"/>
          <a:stretch>
            <a:fillRect/>
          </a:stretch>
        </p:blipFill>
        <p:spPr>
          <a:xfrm>
            <a:off x="2866568" y="4628164"/>
            <a:ext cx="759464" cy="790380"/>
          </a:xfrm>
          <a:prstGeom prst="rect">
            <a:avLst/>
          </a:prstGeom>
        </p:spPr>
      </p:pic>
      <p:pic>
        <p:nvPicPr>
          <p:cNvPr id="17" name="圖片 16">
            <a:extLst>
              <a:ext uri="{FF2B5EF4-FFF2-40B4-BE49-F238E27FC236}">
                <a16:creationId xmlns:a16="http://schemas.microsoft.com/office/drawing/2014/main" id="{0B5BA210-199F-494B-8E2B-D432ECFF9479}"/>
              </a:ext>
            </a:extLst>
          </p:cNvPr>
          <p:cNvPicPr>
            <a:picLocks noChangeAspect="1"/>
          </p:cNvPicPr>
          <p:nvPr/>
        </p:nvPicPr>
        <p:blipFill>
          <a:blip r:embed="rId12"/>
          <a:stretch>
            <a:fillRect/>
          </a:stretch>
        </p:blipFill>
        <p:spPr>
          <a:xfrm>
            <a:off x="5076182" y="1731993"/>
            <a:ext cx="938112" cy="790380"/>
          </a:xfrm>
          <a:prstGeom prst="rect">
            <a:avLst/>
          </a:prstGeom>
        </p:spPr>
      </p:pic>
      <p:pic>
        <p:nvPicPr>
          <p:cNvPr id="18" name="圖片 17">
            <a:extLst>
              <a:ext uri="{FF2B5EF4-FFF2-40B4-BE49-F238E27FC236}">
                <a16:creationId xmlns:a16="http://schemas.microsoft.com/office/drawing/2014/main" id="{1223734E-B544-7742-B2D4-939C17A9BD41}"/>
              </a:ext>
            </a:extLst>
          </p:cNvPr>
          <p:cNvPicPr>
            <a:picLocks noChangeAspect="1"/>
          </p:cNvPicPr>
          <p:nvPr/>
        </p:nvPicPr>
        <p:blipFill>
          <a:blip r:embed="rId13"/>
          <a:stretch>
            <a:fillRect/>
          </a:stretch>
        </p:blipFill>
        <p:spPr>
          <a:xfrm>
            <a:off x="3836678" y="5103318"/>
            <a:ext cx="729537" cy="790380"/>
          </a:xfrm>
          <a:prstGeom prst="rect">
            <a:avLst/>
          </a:prstGeom>
        </p:spPr>
      </p:pic>
      <p:pic>
        <p:nvPicPr>
          <p:cNvPr id="19" name="圖片 18">
            <a:extLst>
              <a:ext uri="{FF2B5EF4-FFF2-40B4-BE49-F238E27FC236}">
                <a16:creationId xmlns:a16="http://schemas.microsoft.com/office/drawing/2014/main" id="{26D8378E-00B0-FA42-BD59-91A026EEA3FF}"/>
              </a:ext>
            </a:extLst>
          </p:cNvPr>
          <p:cNvPicPr>
            <a:picLocks noChangeAspect="1"/>
          </p:cNvPicPr>
          <p:nvPr/>
        </p:nvPicPr>
        <p:blipFill>
          <a:blip r:embed="rId14"/>
          <a:stretch>
            <a:fillRect/>
          </a:stretch>
        </p:blipFill>
        <p:spPr>
          <a:xfrm>
            <a:off x="5195814" y="4964106"/>
            <a:ext cx="818480" cy="790380"/>
          </a:xfrm>
          <a:prstGeom prst="rect">
            <a:avLst/>
          </a:prstGeom>
        </p:spPr>
      </p:pic>
      <p:pic>
        <p:nvPicPr>
          <p:cNvPr id="20" name="圖片 19">
            <a:extLst>
              <a:ext uri="{FF2B5EF4-FFF2-40B4-BE49-F238E27FC236}">
                <a16:creationId xmlns:a16="http://schemas.microsoft.com/office/drawing/2014/main" id="{A62CE699-FC5E-4743-A7D6-66ED92D69DAF}"/>
              </a:ext>
            </a:extLst>
          </p:cNvPr>
          <p:cNvPicPr>
            <a:picLocks noChangeAspect="1"/>
          </p:cNvPicPr>
          <p:nvPr/>
        </p:nvPicPr>
        <p:blipFill>
          <a:blip r:embed="rId15"/>
          <a:stretch>
            <a:fillRect/>
          </a:stretch>
        </p:blipFill>
        <p:spPr>
          <a:xfrm>
            <a:off x="4126546" y="4072796"/>
            <a:ext cx="864331" cy="790380"/>
          </a:xfrm>
          <a:prstGeom prst="rect">
            <a:avLst/>
          </a:prstGeom>
        </p:spPr>
      </p:pic>
      <p:pic>
        <p:nvPicPr>
          <p:cNvPr id="21" name="圖片 20">
            <a:extLst>
              <a:ext uri="{FF2B5EF4-FFF2-40B4-BE49-F238E27FC236}">
                <a16:creationId xmlns:a16="http://schemas.microsoft.com/office/drawing/2014/main" id="{84B5D070-0700-244B-9B09-6666CB5DF249}"/>
              </a:ext>
            </a:extLst>
          </p:cNvPr>
          <p:cNvPicPr>
            <a:picLocks noChangeAspect="1"/>
          </p:cNvPicPr>
          <p:nvPr/>
        </p:nvPicPr>
        <p:blipFill>
          <a:blip r:embed="rId16"/>
          <a:stretch>
            <a:fillRect/>
          </a:stretch>
        </p:blipFill>
        <p:spPr>
          <a:xfrm>
            <a:off x="5251807" y="2991039"/>
            <a:ext cx="882060" cy="790380"/>
          </a:xfrm>
          <a:prstGeom prst="rect">
            <a:avLst/>
          </a:prstGeom>
        </p:spPr>
      </p:pic>
      <p:pic>
        <p:nvPicPr>
          <p:cNvPr id="22" name="圖片 21">
            <a:extLst>
              <a:ext uri="{FF2B5EF4-FFF2-40B4-BE49-F238E27FC236}">
                <a16:creationId xmlns:a16="http://schemas.microsoft.com/office/drawing/2014/main" id="{22F08CA7-4DF6-B34F-A7CA-BB53CD8987A5}"/>
              </a:ext>
            </a:extLst>
          </p:cNvPr>
          <p:cNvPicPr>
            <a:picLocks noChangeAspect="1"/>
          </p:cNvPicPr>
          <p:nvPr/>
        </p:nvPicPr>
        <p:blipFill>
          <a:blip r:embed="rId17"/>
          <a:stretch>
            <a:fillRect/>
          </a:stretch>
        </p:blipFill>
        <p:spPr>
          <a:xfrm>
            <a:off x="6126480" y="3429000"/>
            <a:ext cx="768471" cy="790380"/>
          </a:xfrm>
          <a:prstGeom prst="rect">
            <a:avLst/>
          </a:prstGeom>
        </p:spPr>
      </p:pic>
      <p:pic>
        <p:nvPicPr>
          <p:cNvPr id="23" name="圖片 22">
            <a:extLst>
              <a:ext uri="{FF2B5EF4-FFF2-40B4-BE49-F238E27FC236}">
                <a16:creationId xmlns:a16="http://schemas.microsoft.com/office/drawing/2014/main" id="{7ACD5301-8AAB-2445-848E-8D6D06791E6C}"/>
              </a:ext>
            </a:extLst>
          </p:cNvPr>
          <p:cNvPicPr>
            <a:picLocks noChangeAspect="1"/>
          </p:cNvPicPr>
          <p:nvPr/>
        </p:nvPicPr>
        <p:blipFill>
          <a:blip r:embed="rId18"/>
          <a:stretch>
            <a:fillRect/>
          </a:stretch>
        </p:blipFill>
        <p:spPr>
          <a:xfrm>
            <a:off x="3483444" y="2141264"/>
            <a:ext cx="1061351" cy="790380"/>
          </a:xfrm>
          <a:prstGeom prst="rect">
            <a:avLst/>
          </a:prstGeom>
        </p:spPr>
      </p:pic>
      <p:cxnSp>
        <p:nvCxnSpPr>
          <p:cNvPr id="25" name="直線接點 24">
            <a:extLst>
              <a:ext uri="{FF2B5EF4-FFF2-40B4-BE49-F238E27FC236}">
                <a16:creationId xmlns:a16="http://schemas.microsoft.com/office/drawing/2014/main" id="{A3552C33-E46B-E945-80CB-78080203F925}"/>
              </a:ext>
            </a:extLst>
          </p:cNvPr>
          <p:cNvCxnSpPr>
            <a:cxnSpLocks/>
          </p:cNvCxnSpPr>
          <p:nvPr/>
        </p:nvCxnSpPr>
        <p:spPr>
          <a:xfrm flipV="1">
            <a:off x="2125479" y="1849764"/>
            <a:ext cx="1287958" cy="1159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B02781F-1D0D-DF45-B20B-93ADBB8D28D4}"/>
              </a:ext>
            </a:extLst>
          </p:cNvPr>
          <p:cNvCxnSpPr>
            <a:cxnSpLocks/>
          </p:cNvCxnSpPr>
          <p:nvPr/>
        </p:nvCxnSpPr>
        <p:spPr>
          <a:xfrm>
            <a:off x="2162296" y="5394454"/>
            <a:ext cx="1214323" cy="807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圖片 31">
            <a:extLst>
              <a:ext uri="{FF2B5EF4-FFF2-40B4-BE49-F238E27FC236}">
                <a16:creationId xmlns:a16="http://schemas.microsoft.com/office/drawing/2014/main" id="{8715B6B7-EF0C-CB4F-A095-7C6D9D102942}"/>
              </a:ext>
            </a:extLst>
          </p:cNvPr>
          <p:cNvPicPr>
            <a:picLocks noChangeAspect="1"/>
          </p:cNvPicPr>
          <p:nvPr/>
        </p:nvPicPr>
        <p:blipFill>
          <a:blip r:embed="rId19"/>
          <a:stretch>
            <a:fillRect/>
          </a:stretch>
        </p:blipFill>
        <p:spPr>
          <a:xfrm>
            <a:off x="10153951" y="4249446"/>
            <a:ext cx="1786685" cy="1786685"/>
          </a:xfrm>
          <a:prstGeom prst="rect">
            <a:avLst/>
          </a:prstGeom>
        </p:spPr>
      </p:pic>
      <p:pic>
        <p:nvPicPr>
          <p:cNvPr id="33" name="圖片 32">
            <a:extLst>
              <a:ext uri="{FF2B5EF4-FFF2-40B4-BE49-F238E27FC236}">
                <a16:creationId xmlns:a16="http://schemas.microsoft.com/office/drawing/2014/main" id="{EFAAE615-0E4C-DC4C-A63A-8FBD9C7E5253}"/>
              </a:ext>
            </a:extLst>
          </p:cNvPr>
          <p:cNvPicPr>
            <a:picLocks noChangeAspect="1"/>
          </p:cNvPicPr>
          <p:nvPr/>
        </p:nvPicPr>
        <p:blipFill rotWithShape="1">
          <a:blip r:embed="rId20"/>
          <a:srcRect l="76546" b="9372"/>
          <a:stretch/>
        </p:blipFill>
        <p:spPr>
          <a:xfrm>
            <a:off x="9707287" y="1348994"/>
            <a:ext cx="1998666" cy="2900452"/>
          </a:xfrm>
          <a:prstGeom prst="rect">
            <a:avLst/>
          </a:prstGeom>
        </p:spPr>
      </p:pic>
      <p:cxnSp>
        <p:nvCxnSpPr>
          <p:cNvPr id="35" name="直線箭頭接點 34">
            <a:extLst>
              <a:ext uri="{FF2B5EF4-FFF2-40B4-BE49-F238E27FC236}">
                <a16:creationId xmlns:a16="http://schemas.microsoft.com/office/drawing/2014/main" id="{722511B4-3D9A-A448-A885-4A4B92A53687}"/>
              </a:ext>
            </a:extLst>
          </p:cNvPr>
          <p:cNvCxnSpPr>
            <a:cxnSpLocks/>
          </p:cNvCxnSpPr>
          <p:nvPr/>
        </p:nvCxnSpPr>
        <p:spPr>
          <a:xfrm flipV="1">
            <a:off x="7231875" y="3479470"/>
            <a:ext cx="2475412" cy="906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8C1C2832-771B-844E-87A1-073E04C27436}"/>
              </a:ext>
            </a:extLst>
          </p:cNvPr>
          <p:cNvSpPr txBox="1"/>
          <p:nvPr/>
        </p:nvSpPr>
        <p:spPr>
          <a:xfrm>
            <a:off x="7149833" y="296733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
        <p:nvSpPr>
          <p:cNvPr id="40" name="圓角矩形圖說文字 39">
            <a:extLst>
              <a:ext uri="{FF2B5EF4-FFF2-40B4-BE49-F238E27FC236}">
                <a16:creationId xmlns:a16="http://schemas.microsoft.com/office/drawing/2014/main" id="{080FB65D-DAC8-BA4D-977D-46C898B26CD4}"/>
              </a:ext>
            </a:extLst>
          </p:cNvPr>
          <p:cNvSpPr/>
          <p:nvPr/>
        </p:nvSpPr>
        <p:spPr>
          <a:xfrm>
            <a:off x="7093877" y="5124442"/>
            <a:ext cx="2728012" cy="1222981"/>
          </a:xfrm>
          <a:prstGeom prst="wedgeRoundRectCallout">
            <a:avLst>
              <a:gd name="adj1" fmla="val 65639"/>
              <a:gd name="adj2" fmla="val -3645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dirty="0">
                <a:solidFill>
                  <a:schemeClr val="tx1"/>
                </a:solidFill>
                <a:latin typeface="Heiti SC Medium" pitchFamily="2" charset="-128"/>
                <a:ea typeface="Heiti SC Medium" pitchFamily="2" charset="-128"/>
              </a:rPr>
              <a:t>嗯～這是狗狗的照片。</a:t>
            </a:r>
            <a:endParaRPr kumimoji="1" lang="en-US" altLang="zh-TW" dirty="0">
              <a:solidFill>
                <a:schemeClr val="tx1"/>
              </a:solidFill>
              <a:latin typeface="Heiti SC Medium" pitchFamily="2" charset="-128"/>
              <a:ea typeface="Heiti SC Medium" pitchFamily="2" charset="-128"/>
            </a:endParaRPr>
          </a:p>
          <a:p>
            <a:r>
              <a:rPr kumimoji="1" lang="zh-TW" altLang="en-US" dirty="0">
                <a:solidFill>
                  <a:schemeClr val="tx1"/>
                </a:solidFill>
                <a:latin typeface="Heiti SC Medium" pitchFamily="2" charset="-128"/>
                <a:ea typeface="Heiti SC Medium" pitchFamily="2" charset="-128"/>
              </a:rPr>
              <a:t>哦～這是貓貓的照片。</a:t>
            </a:r>
            <a:endParaRPr kumimoji="1" lang="en-US" altLang="zh-TW" dirty="0">
              <a:solidFill>
                <a:schemeClr val="tx1"/>
              </a:solidFill>
              <a:latin typeface="Heiti SC Medium" pitchFamily="2" charset="-128"/>
              <a:ea typeface="Heiti SC Medium" pitchFamily="2" charset="-128"/>
            </a:endParaRPr>
          </a:p>
          <a:p>
            <a:r>
              <a:rPr kumimoji="1" lang="en-US" altLang="zh-TW" dirty="0">
                <a:solidFill>
                  <a:schemeClr val="tx1"/>
                </a:solidFill>
                <a:latin typeface="Heiti SC Medium" pitchFamily="2" charset="-128"/>
                <a:ea typeface="Heiti SC Medium" pitchFamily="2" charset="-128"/>
              </a:rPr>
              <a:t>……</a:t>
            </a:r>
            <a:endParaRPr kumimoji="1" lang="zh-TW" altLang="en-US" dirty="0">
              <a:solidFill>
                <a:schemeClr val="tx1"/>
              </a:solidFill>
              <a:latin typeface="Heiti SC Medium" pitchFamily="2" charset="-128"/>
              <a:ea typeface="Heiti SC Medium" pitchFamily="2" charset="-128"/>
            </a:endParaRPr>
          </a:p>
        </p:txBody>
      </p:sp>
    </p:spTree>
    <p:extLst>
      <p:ext uri="{BB962C8B-B14F-4D97-AF65-F5344CB8AC3E}">
        <p14:creationId xmlns:p14="http://schemas.microsoft.com/office/powerpoint/2010/main" val="355300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神經網路是什麼？</a:t>
            </a:r>
          </a:p>
        </p:txBody>
      </p:sp>
      <p:pic>
        <p:nvPicPr>
          <p:cNvPr id="4" name="圖片 3">
            <a:extLst>
              <a:ext uri="{FF2B5EF4-FFF2-40B4-BE49-F238E27FC236}">
                <a16:creationId xmlns:a16="http://schemas.microsoft.com/office/drawing/2014/main" id="{D3E0B625-ACCE-0940-87EF-5FF1D666AD11}"/>
              </a:ext>
            </a:extLst>
          </p:cNvPr>
          <p:cNvPicPr>
            <a:picLocks noChangeAspect="1"/>
          </p:cNvPicPr>
          <p:nvPr/>
        </p:nvPicPr>
        <p:blipFill>
          <a:blip r:embed="rId2"/>
          <a:stretch>
            <a:fillRect/>
          </a:stretch>
        </p:blipFill>
        <p:spPr>
          <a:xfrm>
            <a:off x="8571592" y="3716362"/>
            <a:ext cx="2172606" cy="2172606"/>
          </a:xfrm>
          <a:prstGeom prst="rect">
            <a:avLst/>
          </a:prstGeom>
        </p:spPr>
      </p:pic>
      <p:sp>
        <p:nvSpPr>
          <p:cNvPr id="6" name="文字方塊 5">
            <a:extLst>
              <a:ext uri="{FF2B5EF4-FFF2-40B4-BE49-F238E27FC236}">
                <a16:creationId xmlns:a16="http://schemas.microsoft.com/office/drawing/2014/main" id="{AFD0855F-F732-0348-B5D2-DC4D5E2CD8EA}"/>
              </a:ext>
            </a:extLst>
          </p:cNvPr>
          <p:cNvSpPr txBox="1"/>
          <p:nvPr/>
        </p:nvSpPr>
        <p:spPr>
          <a:xfrm>
            <a:off x="838200" y="1918695"/>
            <a:ext cx="10649069" cy="1569660"/>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神經網路</a:t>
            </a:r>
            <a:r>
              <a:rPr kumimoji="1" lang="zh-TW" altLang="en-US" sz="2400" dirty="0">
                <a:latin typeface="Heiti SC Medium" pitchFamily="2" charset="-128"/>
                <a:ea typeface="Heiti SC Medium" pitchFamily="2" charset="-128"/>
              </a:rPr>
              <a:t>可定義為基於人類大腦的</a:t>
            </a:r>
            <a:r>
              <a:rPr kumimoji="1" lang="zh-TW" altLang="en-US" sz="2400" dirty="0">
                <a:highlight>
                  <a:srgbClr val="FFFF00"/>
                </a:highlight>
                <a:latin typeface="Heiti SC Medium" pitchFamily="2" charset="-128"/>
                <a:ea typeface="Heiti SC Medium" pitchFamily="2" charset="-128"/>
              </a:rPr>
              <a:t>推理模型</a:t>
            </a:r>
            <a:r>
              <a:rPr kumimoji="1" lang="zh-TW" altLang="en-US" sz="2400" dirty="0">
                <a:latin typeface="Heiti SC Medium" pitchFamily="2" charset="-128"/>
                <a:ea typeface="Heiti SC Medium" pitchFamily="2" charset="-128"/>
              </a:rPr>
              <a:t>，</a:t>
            </a:r>
            <a:br>
              <a:rPr kumimoji="1" lang="en-US" altLang="zh-TW" sz="2400" dirty="0">
                <a:latin typeface="Heiti SC Medium" pitchFamily="2" charset="-128"/>
                <a:ea typeface="Heiti SC Medium" pitchFamily="2" charset="-128"/>
              </a:rPr>
            </a:br>
            <a:r>
              <a:rPr kumimoji="1" lang="zh-TW" altLang="en-US" sz="2400" dirty="0">
                <a:latin typeface="Heiti SC Medium" pitchFamily="2" charset="-128"/>
                <a:ea typeface="Heiti SC Medium" pitchFamily="2" charset="-128"/>
              </a:rPr>
              <a:t>我們的大腦由密集且互相連結的神經元組成。</a:t>
            </a:r>
          </a:p>
          <a:p>
            <a:r>
              <a:rPr kumimoji="1" lang="zh-TW" altLang="en-US" sz="2400" dirty="0">
                <a:latin typeface="Heiti SC Medium" pitchFamily="2" charset="-128"/>
                <a:ea typeface="Heiti SC Medium" pitchFamily="2" charset="-128"/>
              </a:rPr>
              <a:t>人類的大腦約莫有</a:t>
            </a:r>
            <a:r>
              <a:rPr kumimoji="1" lang="en-US" altLang="zh-TW" sz="2400" dirty="0">
                <a:highlight>
                  <a:srgbClr val="FFFF00"/>
                </a:highlight>
                <a:latin typeface="Heiti SC Medium" pitchFamily="2" charset="-128"/>
                <a:ea typeface="Heiti SC Medium" pitchFamily="2" charset="-128"/>
              </a:rPr>
              <a:t>100</a:t>
            </a:r>
            <a:r>
              <a:rPr kumimoji="1" lang="zh-TW" altLang="en-US" sz="2400" dirty="0">
                <a:highlight>
                  <a:srgbClr val="FFFF00"/>
                </a:highlight>
                <a:latin typeface="Heiti SC Medium" pitchFamily="2" charset="-128"/>
                <a:ea typeface="Heiti SC Medium" pitchFamily="2" charset="-128"/>
              </a:rPr>
              <a:t>億個神經元</a:t>
            </a:r>
            <a:r>
              <a:rPr kumimoji="1" lang="zh-TW" altLang="en-US" sz="2400" dirty="0">
                <a:latin typeface="Heiti SC Medium" pitchFamily="2" charset="-128"/>
                <a:ea typeface="Heiti SC Medium" pitchFamily="2" charset="-128"/>
              </a:rPr>
              <a:t>，之間連接的突觸有</a:t>
            </a:r>
            <a:r>
              <a:rPr kumimoji="1" lang="en-US" altLang="zh-TW" sz="2400" dirty="0">
                <a:highlight>
                  <a:srgbClr val="FFFF00"/>
                </a:highlight>
                <a:latin typeface="Heiti SC Medium" pitchFamily="2" charset="-128"/>
                <a:ea typeface="Heiti SC Medium" pitchFamily="2" charset="-128"/>
              </a:rPr>
              <a:t>60</a:t>
            </a:r>
            <a:r>
              <a:rPr kumimoji="1" lang="zh-TW" altLang="en-US" sz="2400" dirty="0">
                <a:highlight>
                  <a:srgbClr val="FFFF00"/>
                </a:highlight>
                <a:latin typeface="Heiti SC Medium" pitchFamily="2" charset="-128"/>
                <a:ea typeface="Heiti SC Medium" pitchFamily="2" charset="-128"/>
              </a:rPr>
              <a:t>億個</a:t>
            </a:r>
            <a:r>
              <a:rPr kumimoji="1" lang="zh-TW" altLang="en-US" sz="2400" dirty="0">
                <a:latin typeface="Heiti SC Medium" pitchFamily="2" charset="-128"/>
                <a:ea typeface="Heiti SC Medium" pitchFamily="2" charset="-128"/>
              </a:rPr>
              <a:t>。</a:t>
            </a:r>
          </a:p>
          <a:p>
            <a:r>
              <a:rPr kumimoji="1" lang="zh-TW" altLang="en-US" sz="2400" dirty="0">
                <a:latin typeface="Heiti SC Medium" pitchFamily="2" charset="-128"/>
                <a:ea typeface="Heiti SC Medium" pitchFamily="2" charset="-128"/>
              </a:rPr>
              <a:t>透過同時使用</a:t>
            </a:r>
            <a:r>
              <a:rPr kumimoji="1" lang="zh-TW" altLang="en-US" sz="2400" dirty="0">
                <a:highlight>
                  <a:srgbClr val="FFFF00"/>
                </a:highlight>
                <a:latin typeface="Heiti SC Medium" pitchFamily="2" charset="-128"/>
                <a:ea typeface="Heiti SC Medium" pitchFamily="2" charset="-128"/>
              </a:rPr>
              <a:t>多個神經元</a:t>
            </a:r>
            <a:r>
              <a:rPr kumimoji="1" lang="zh-TW" altLang="en-US" sz="2400" dirty="0">
                <a:latin typeface="Heiti SC Medium" pitchFamily="2" charset="-128"/>
                <a:ea typeface="Heiti SC Medium" pitchFamily="2" charset="-128"/>
              </a:rPr>
              <a:t>，大腦在運作其功能的速度是可以遠遠超過電腦的。</a:t>
            </a:r>
          </a:p>
        </p:txBody>
      </p:sp>
    </p:spTree>
    <p:extLst>
      <p:ext uri="{BB962C8B-B14F-4D97-AF65-F5344CB8AC3E}">
        <p14:creationId xmlns:p14="http://schemas.microsoft.com/office/powerpoint/2010/main" val="326846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DBBF96-D469-5241-A4D4-89450C07B309}"/>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如何訓練類神經網路？</a:t>
            </a:r>
          </a:p>
        </p:txBody>
      </p:sp>
      <p:pic>
        <p:nvPicPr>
          <p:cNvPr id="5" name="圖片 4">
            <a:extLst>
              <a:ext uri="{FF2B5EF4-FFF2-40B4-BE49-F238E27FC236}">
                <a16:creationId xmlns:a16="http://schemas.microsoft.com/office/drawing/2014/main" id="{900D3487-61F2-E34B-A8A5-938271E37F7C}"/>
              </a:ext>
            </a:extLst>
          </p:cNvPr>
          <p:cNvPicPr>
            <a:picLocks noChangeAspect="1"/>
          </p:cNvPicPr>
          <p:nvPr/>
        </p:nvPicPr>
        <p:blipFill>
          <a:blip r:embed="rId2"/>
          <a:stretch>
            <a:fillRect/>
          </a:stretch>
        </p:blipFill>
        <p:spPr>
          <a:xfrm>
            <a:off x="1754942" y="2665636"/>
            <a:ext cx="859182" cy="1027748"/>
          </a:xfrm>
          <a:prstGeom prst="rect">
            <a:avLst/>
          </a:prstGeom>
        </p:spPr>
      </p:pic>
      <p:pic>
        <p:nvPicPr>
          <p:cNvPr id="7" name="圖片 6">
            <a:extLst>
              <a:ext uri="{FF2B5EF4-FFF2-40B4-BE49-F238E27FC236}">
                <a16:creationId xmlns:a16="http://schemas.microsoft.com/office/drawing/2014/main" id="{2022549E-2E00-2142-AD57-9202FFDB195B}"/>
              </a:ext>
            </a:extLst>
          </p:cNvPr>
          <p:cNvPicPr>
            <a:picLocks noChangeAspect="1"/>
          </p:cNvPicPr>
          <p:nvPr/>
        </p:nvPicPr>
        <p:blipFill>
          <a:blip r:embed="rId3"/>
          <a:stretch>
            <a:fillRect/>
          </a:stretch>
        </p:blipFill>
        <p:spPr>
          <a:xfrm>
            <a:off x="3473010" y="2186558"/>
            <a:ext cx="1027749" cy="1027749"/>
          </a:xfrm>
          <a:prstGeom prst="rect">
            <a:avLst/>
          </a:prstGeom>
        </p:spPr>
      </p:pic>
      <p:pic>
        <p:nvPicPr>
          <p:cNvPr id="9" name="圖片 8">
            <a:extLst>
              <a:ext uri="{FF2B5EF4-FFF2-40B4-BE49-F238E27FC236}">
                <a16:creationId xmlns:a16="http://schemas.microsoft.com/office/drawing/2014/main" id="{94656B72-BB25-5648-BF99-EB10B34D21E8}"/>
              </a:ext>
            </a:extLst>
          </p:cNvPr>
          <p:cNvPicPr>
            <a:picLocks noChangeAspect="1"/>
          </p:cNvPicPr>
          <p:nvPr/>
        </p:nvPicPr>
        <p:blipFill>
          <a:blip r:embed="rId4"/>
          <a:stretch>
            <a:fillRect/>
          </a:stretch>
        </p:blipFill>
        <p:spPr>
          <a:xfrm>
            <a:off x="3386260" y="3143668"/>
            <a:ext cx="924973" cy="962628"/>
          </a:xfrm>
          <a:prstGeom prst="rect">
            <a:avLst/>
          </a:prstGeom>
        </p:spPr>
      </p:pic>
      <p:pic>
        <p:nvPicPr>
          <p:cNvPr id="11" name="圖片 10">
            <a:extLst>
              <a:ext uri="{FF2B5EF4-FFF2-40B4-BE49-F238E27FC236}">
                <a16:creationId xmlns:a16="http://schemas.microsoft.com/office/drawing/2014/main" id="{EBEA0AEF-7371-5044-B2DB-EC917D9FDDAA}"/>
              </a:ext>
            </a:extLst>
          </p:cNvPr>
          <p:cNvPicPr>
            <a:picLocks noChangeAspect="1"/>
          </p:cNvPicPr>
          <p:nvPr/>
        </p:nvPicPr>
        <p:blipFill>
          <a:blip r:embed="rId5"/>
          <a:stretch>
            <a:fillRect/>
          </a:stretch>
        </p:blipFill>
        <p:spPr>
          <a:xfrm>
            <a:off x="483689" y="2936831"/>
            <a:ext cx="1239401" cy="826267"/>
          </a:xfrm>
          <a:prstGeom prst="rect">
            <a:avLst/>
          </a:prstGeom>
        </p:spPr>
      </p:pic>
      <p:pic>
        <p:nvPicPr>
          <p:cNvPr id="13" name="圖片 12">
            <a:extLst>
              <a:ext uri="{FF2B5EF4-FFF2-40B4-BE49-F238E27FC236}">
                <a16:creationId xmlns:a16="http://schemas.microsoft.com/office/drawing/2014/main" id="{3458AC35-2BBC-F04E-BAA8-5E76BCE293B5}"/>
              </a:ext>
            </a:extLst>
          </p:cNvPr>
          <p:cNvPicPr>
            <a:picLocks noChangeAspect="1"/>
          </p:cNvPicPr>
          <p:nvPr/>
        </p:nvPicPr>
        <p:blipFill>
          <a:blip r:embed="rId6"/>
          <a:stretch>
            <a:fillRect/>
          </a:stretch>
        </p:blipFill>
        <p:spPr>
          <a:xfrm>
            <a:off x="577495" y="1948642"/>
            <a:ext cx="1239401" cy="826267"/>
          </a:xfrm>
          <a:prstGeom prst="rect">
            <a:avLst/>
          </a:prstGeom>
        </p:spPr>
      </p:pic>
      <p:pic>
        <p:nvPicPr>
          <p:cNvPr id="15" name="圖片 14">
            <a:extLst>
              <a:ext uri="{FF2B5EF4-FFF2-40B4-BE49-F238E27FC236}">
                <a16:creationId xmlns:a16="http://schemas.microsoft.com/office/drawing/2014/main" id="{4F11CC9E-FEA0-A743-BE4E-532CFB3BE4CC}"/>
              </a:ext>
            </a:extLst>
          </p:cNvPr>
          <p:cNvPicPr>
            <a:picLocks noChangeAspect="1"/>
          </p:cNvPicPr>
          <p:nvPr/>
        </p:nvPicPr>
        <p:blipFill>
          <a:blip r:embed="rId7"/>
          <a:stretch>
            <a:fillRect/>
          </a:stretch>
        </p:blipFill>
        <p:spPr>
          <a:xfrm>
            <a:off x="2719241" y="2775104"/>
            <a:ext cx="929648" cy="863495"/>
          </a:xfrm>
          <a:prstGeom prst="rect">
            <a:avLst/>
          </a:prstGeom>
        </p:spPr>
      </p:pic>
      <p:pic>
        <p:nvPicPr>
          <p:cNvPr id="17" name="圖片 16">
            <a:extLst>
              <a:ext uri="{FF2B5EF4-FFF2-40B4-BE49-F238E27FC236}">
                <a16:creationId xmlns:a16="http://schemas.microsoft.com/office/drawing/2014/main" id="{8BEF8EE6-0BDE-5E4F-9A73-E14BC223EA34}"/>
              </a:ext>
            </a:extLst>
          </p:cNvPr>
          <p:cNvPicPr>
            <a:picLocks noChangeAspect="1"/>
          </p:cNvPicPr>
          <p:nvPr/>
        </p:nvPicPr>
        <p:blipFill>
          <a:blip r:embed="rId8"/>
          <a:stretch>
            <a:fillRect/>
          </a:stretch>
        </p:blipFill>
        <p:spPr>
          <a:xfrm>
            <a:off x="2655538" y="1961285"/>
            <a:ext cx="924974" cy="810779"/>
          </a:xfrm>
          <a:prstGeom prst="rect">
            <a:avLst/>
          </a:prstGeom>
        </p:spPr>
      </p:pic>
      <p:pic>
        <p:nvPicPr>
          <p:cNvPr id="19" name="圖片 18">
            <a:extLst>
              <a:ext uri="{FF2B5EF4-FFF2-40B4-BE49-F238E27FC236}">
                <a16:creationId xmlns:a16="http://schemas.microsoft.com/office/drawing/2014/main" id="{C0166C19-EAB3-EC44-ADFE-ECA103682E33}"/>
              </a:ext>
            </a:extLst>
          </p:cNvPr>
          <p:cNvPicPr>
            <a:picLocks noChangeAspect="1"/>
          </p:cNvPicPr>
          <p:nvPr/>
        </p:nvPicPr>
        <p:blipFill>
          <a:blip r:embed="rId9"/>
          <a:stretch>
            <a:fillRect/>
          </a:stretch>
        </p:blipFill>
        <p:spPr>
          <a:xfrm>
            <a:off x="2132956" y="4613461"/>
            <a:ext cx="988618" cy="1027749"/>
          </a:xfrm>
          <a:prstGeom prst="rect">
            <a:avLst/>
          </a:prstGeom>
        </p:spPr>
      </p:pic>
      <p:pic>
        <p:nvPicPr>
          <p:cNvPr id="21" name="圖片 20">
            <a:extLst>
              <a:ext uri="{FF2B5EF4-FFF2-40B4-BE49-F238E27FC236}">
                <a16:creationId xmlns:a16="http://schemas.microsoft.com/office/drawing/2014/main" id="{172E68FB-7391-8249-9C6E-9EF62710F8F7}"/>
              </a:ext>
            </a:extLst>
          </p:cNvPr>
          <p:cNvPicPr>
            <a:picLocks noChangeAspect="1"/>
          </p:cNvPicPr>
          <p:nvPr/>
        </p:nvPicPr>
        <p:blipFill>
          <a:blip r:embed="rId10"/>
          <a:stretch>
            <a:fillRect/>
          </a:stretch>
        </p:blipFill>
        <p:spPr>
          <a:xfrm>
            <a:off x="466422" y="3743821"/>
            <a:ext cx="1084125" cy="913399"/>
          </a:xfrm>
          <a:prstGeom prst="rect">
            <a:avLst/>
          </a:prstGeom>
        </p:spPr>
      </p:pic>
      <p:pic>
        <p:nvPicPr>
          <p:cNvPr id="23" name="圖片 22">
            <a:extLst>
              <a:ext uri="{FF2B5EF4-FFF2-40B4-BE49-F238E27FC236}">
                <a16:creationId xmlns:a16="http://schemas.microsoft.com/office/drawing/2014/main" id="{0CDEF123-6B60-194C-8D5B-16482A2E6B23}"/>
              </a:ext>
            </a:extLst>
          </p:cNvPr>
          <p:cNvPicPr>
            <a:picLocks noChangeAspect="1"/>
          </p:cNvPicPr>
          <p:nvPr/>
        </p:nvPicPr>
        <p:blipFill>
          <a:blip r:embed="rId11"/>
          <a:stretch>
            <a:fillRect/>
          </a:stretch>
        </p:blipFill>
        <p:spPr>
          <a:xfrm>
            <a:off x="2418724" y="3675114"/>
            <a:ext cx="859184" cy="930839"/>
          </a:xfrm>
          <a:prstGeom prst="rect">
            <a:avLst/>
          </a:prstGeom>
        </p:spPr>
      </p:pic>
      <p:pic>
        <p:nvPicPr>
          <p:cNvPr id="25" name="圖片 24">
            <a:extLst>
              <a:ext uri="{FF2B5EF4-FFF2-40B4-BE49-F238E27FC236}">
                <a16:creationId xmlns:a16="http://schemas.microsoft.com/office/drawing/2014/main" id="{5EC0EE26-3B5C-F84B-B1A3-FCBDCDBDDFF8}"/>
              </a:ext>
            </a:extLst>
          </p:cNvPr>
          <p:cNvPicPr>
            <a:picLocks noChangeAspect="1"/>
          </p:cNvPicPr>
          <p:nvPr/>
        </p:nvPicPr>
        <p:blipFill>
          <a:blip r:embed="rId12"/>
          <a:stretch>
            <a:fillRect/>
          </a:stretch>
        </p:blipFill>
        <p:spPr>
          <a:xfrm>
            <a:off x="1493668" y="4970719"/>
            <a:ext cx="988619" cy="954677"/>
          </a:xfrm>
          <a:prstGeom prst="rect">
            <a:avLst/>
          </a:prstGeom>
        </p:spPr>
      </p:pic>
      <p:pic>
        <p:nvPicPr>
          <p:cNvPr id="27" name="圖片 26">
            <a:extLst>
              <a:ext uri="{FF2B5EF4-FFF2-40B4-BE49-F238E27FC236}">
                <a16:creationId xmlns:a16="http://schemas.microsoft.com/office/drawing/2014/main" id="{E59FE4E1-856B-CC4A-AD7D-6777178DDDFF}"/>
              </a:ext>
            </a:extLst>
          </p:cNvPr>
          <p:cNvPicPr>
            <a:picLocks noChangeAspect="1"/>
          </p:cNvPicPr>
          <p:nvPr/>
        </p:nvPicPr>
        <p:blipFill>
          <a:blip r:embed="rId13"/>
          <a:stretch>
            <a:fillRect/>
          </a:stretch>
        </p:blipFill>
        <p:spPr>
          <a:xfrm>
            <a:off x="763558" y="4657220"/>
            <a:ext cx="980235" cy="896368"/>
          </a:xfrm>
          <a:prstGeom prst="rect">
            <a:avLst/>
          </a:prstGeom>
        </p:spPr>
      </p:pic>
      <p:pic>
        <p:nvPicPr>
          <p:cNvPr id="29" name="圖片 28">
            <a:extLst>
              <a:ext uri="{FF2B5EF4-FFF2-40B4-BE49-F238E27FC236}">
                <a16:creationId xmlns:a16="http://schemas.microsoft.com/office/drawing/2014/main" id="{2C31608D-CC01-E24B-BA31-38B764C83692}"/>
              </a:ext>
            </a:extLst>
          </p:cNvPr>
          <p:cNvPicPr>
            <a:picLocks noChangeAspect="1"/>
          </p:cNvPicPr>
          <p:nvPr/>
        </p:nvPicPr>
        <p:blipFill>
          <a:blip r:embed="rId14"/>
          <a:stretch>
            <a:fillRect/>
          </a:stretch>
        </p:blipFill>
        <p:spPr>
          <a:xfrm>
            <a:off x="1493668" y="3771356"/>
            <a:ext cx="988618" cy="885864"/>
          </a:xfrm>
          <a:prstGeom prst="rect">
            <a:avLst/>
          </a:prstGeom>
        </p:spPr>
      </p:pic>
      <p:pic>
        <p:nvPicPr>
          <p:cNvPr id="31" name="圖片 30">
            <a:extLst>
              <a:ext uri="{FF2B5EF4-FFF2-40B4-BE49-F238E27FC236}">
                <a16:creationId xmlns:a16="http://schemas.microsoft.com/office/drawing/2014/main" id="{B4085A9E-9A3A-A148-A4F5-F57D668A06C2}"/>
              </a:ext>
            </a:extLst>
          </p:cNvPr>
          <p:cNvPicPr>
            <a:picLocks noChangeAspect="1"/>
          </p:cNvPicPr>
          <p:nvPr/>
        </p:nvPicPr>
        <p:blipFill>
          <a:blip r:embed="rId15"/>
          <a:stretch>
            <a:fillRect/>
          </a:stretch>
        </p:blipFill>
        <p:spPr>
          <a:xfrm>
            <a:off x="3260612" y="3848990"/>
            <a:ext cx="999260" cy="1027749"/>
          </a:xfrm>
          <a:prstGeom prst="rect">
            <a:avLst/>
          </a:prstGeom>
        </p:spPr>
      </p:pic>
      <p:pic>
        <p:nvPicPr>
          <p:cNvPr id="33" name="圖片 32">
            <a:extLst>
              <a:ext uri="{FF2B5EF4-FFF2-40B4-BE49-F238E27FC236}">
                <a16:creationId xmlns:a16="http://schemas.microsoft.com/office/drawing/2014/main" id="{8D5762CC-5897-314A-BAA4-81A88DC0CA04}"/>
              </a:ext>
            </a:extLst>
          </p:cNvPr>
          <p:cNvPicPr>
            <a:picLocks noChangeAspect="1"/>
          </p:cNvPicPr>
          <p:nvPr/>
        </p:nvPicPr>
        <p:blipFill>
          <a:blip r:embed="rId16"/>
          <a:stretch>
            <a:fillRect/>
          </a:stretch>
        </p:blipFill>
        <p:spPr>
          <a:xfrm>
            <a:off x="1584142" y="2049046"/>
            <a:ext cx="1239400" cy="852735"/>
          </a:xfrm>
          <a:prstGeom prst="rect">
            <a:avLst/>
          </a:prstGeom>
        </p:spPr>
      </p:pic>
      <p:pic>
        <p:nvPicPr>
          <p:cNvPr id="35" name="圖片 34">
            <a:extLst>
              <a:ext uri="{FF2B5EF4-FFF2-40B4-BE49-F238E27FC236}">
                <a16:creationId xmlns:a16="http://schemas.microsoft.com/office/drawing/2014/main" id="{075DDE70-EA17-474D-BAA4-631AE9261686}"/>
              </a:ext>
            </a:extLst>
          </p:cNvPr>
          <p:cNvPicPr>
            <a:picLocks noChangeAspect="1"/>
          </p:cNvPicPr>
          <p:nvPr/>
        </p:nvPicPr>
        <p:blipFill>
          <a:blip r:embed="rId17"/>
          <a:stretch>
            <a:fillRect/>
          </a:stretch>
        </p:blipFill>
        <p:spPr>
          <a:xfrm>
            <a:off x="3134945" y="4797144"/>
            <a:ext cx="1176288" cy="882216"/>
          </a:xfrm>
          <a:prstGeom prst="rect">
            <a:avLst/>
          </a:prstGeom>
        </p:spPr>
      </p:pic>
      <p:grpSp>
        <p:nvGrpSpPr>
          <p:cNvPr id="41" name="群組 40">
            <a:extLst>
              <a:ext uri="{FF2B5EF4-FFF2-40B4-BE49-F238E27FC236}">
                <a16:creationId xmlns:a16="http://schemas.microsoft.com/office/drawing/2014/main" id="{4E7B0A6B-1168-CA4D-99B8-B363E7321688}"/>
              </a:ext>
            </a:extLst>
          </p:cNvPr>
          <p:cNvGrpSpPr/>
          <p:nvPr/>
        </p:nvGrpSpPr>
        <p:grpSpPr>
          <a:xfrm>
            <a:off x="7307001" y="1671803"/>
            <a:ext cx="4318831" cy="3514394"/>
            <a:chOff x="6305552" y="1586167"/>
            <a:chExt cx="4318831" cy="3514394"/>
          </a:xfrm>
        </p:grpSpPr>
        <p:grpSp>
          <p:nvGrpSpPr>
            <p:cNvPr id="42" name="群組 41">
              <a:extLst>
                <a:ext uri="{FF2B5EF4-FFF2-40B4-BE49-F238E27FC236}">
                  <a16:creationId xmlns:a16="http://schemas.microsoft.com/office/drawing/2014/main" id="{9B80EF5B-E299-494C-A7BD-B2B25B172CDD}"/>
                </a:ext>
              </a:extLst>
            </p:cNvPr>
            <p:cNvGrpSpPr/>
            <p:nvPr/>
          </p:nvGrpSpPr>
          <p:grpSpPr>
            <a:xfrm>
              <a:off x="6305552" y="1586167"/>
              <a:ext cx="4318831" cy="3514394"/>
              <a:chOff x="6789420" y="1601530"/>
              <a:chExt cx="4318831" cy="3514394"/>
            </a:xfrm>
          </p:grpSpPr>
          <p:grpSp>
            <p:nvGrpSpPr>
              <p:cNvPr id="47" name="群組 46">
                <a:extLst>
                  <a:ext uri="{FF2B5EF4-FFF2-40B4-BE49-F238E27FC236}">
                    <a16:creationId xmlns:a16="http://schemas.microsoft.com/office/drawing/2014/main" id="{447C20FA-C28B-FE4C-A5C7-7C1CDB577A60}"/>
                  </a:ext>
                </a:extLst>
              </p:cNvPr>
              <p:cNvGrpSpPr/>
              <p:nvPr/>
            </p:nvGrpSpPr>
            <p:grpSpPr>
              <a:xfrm>
                <a:off x="6789420" y="1601530"/>
                <a:ext cx="1006920" cy="3514394"/>
                <a:chOff x="6789420" y="1601530"/>
                <a:chExt cx="1006920" cy="3514394"/>
              </a:xfrm>
            </p:grpSpPr>
            <p:sp>
              <p:nvSpPr>
                <p:cNvPr id="76" name="橢圓 75">
                  <a:extLst>
                    <a:ext uri="{FF2B5EF4-FFF2-40B4-BE49-F238E27FC236}">
                      <a16:creationId xmlns:a16="http://schemas.microsoft.com/office/drawing/2014/main" id="{2CA5758F-BE05-364B-8602-EE4C1D236EAA}"/>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7" name="直線箭頭接點 76">
                  <a:extLst>
                    <a:ext uri="{FF2B5EF4-FFF2-40B4-BE49-F238E27FC236}">
                      <a16:creationId xmlns:a16="http://schemas.microsoft.com/office/drawing/2014/main" id="{386D1AD0-D223-5B40-B81B-E0AE549990DF}"/>
                    </a:ext>
                  </a:extLst>
                </p:cNvPr>
                <p:cNvCxnSpPr>
                  <a:cxnSpLocks/>
                  <a:endCxn id="76"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58CAC288-F8BD-5B46-9A85-3EE1B4F46A21}"/>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9" name="直線箭頭接點 78">
                  <a:extLst>
                    <a:ext uri="{FF2B5EF4-FFF2-40B4-BE49-F238E27FC236}">
                      <a16:creationId xmlns:a16="http://schemas.microsoft.com/office/drawing/2014/main" id="{365A9694-3249-D848-95CF-C29E8A0CF2C2}"/>
                    </a:ext>
                  </a:extLst>
                </p:cNvPr>
                <p:cNvCxnSpPr>
                  <a:cxnSpLocks/>
                  <a:endCxn id="78"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2CB66853-160F-0D42-A5F3-40ED10D0BE9E}"/>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1" name="直線箭頭接點 80">
                  <a:extLst>
                    <a:ext uri="{FF2B5EF4-FFF2-40B4-BE49-F238E27FC236}">
                      <a16:creationId xmlns:a16="http://schemas.microsoft.com/office/drawing/2014/main" id="{2B140B3B-754D-814B-B5E7-560B96DA992E}"/>
                    </a:ext>
                  </a:extLst>
                </p:cNvPr>
                <p:cNvCxnSpPr>
                  <a:cxnSpLocks/>
                  <a:endCxn id="80"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橢圓 81">
                  <a:extLst>
                    <a:ext uri="{FF2B5EF4-FFF2-40B4-BE49-F238E27FC236}">
                      <a16:creationId xmlns:a16="http://schemas.microsoft.com/office/drawing/2014/main" id="{CC862695-C25B-8F48-9A89-E9C0D40D49D7}"/>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3" name="直線箭頭接點 82">
                  <a:extLst>
                    <a:ext uri="{FF2B5EF4-FFF2-40B4-BE49-F238E27FC236}">
                      <a16:creationId xmlns:a16="http://schemas.microsoft.com/office/drawing/2014/main" id="{3F75DDAE-84FB-1640-B359-C4AE10FA7D78}"/>
                    </a:ext>
                  </a:extLst>
                </p:cNvPr>
                <p:cNvCxnSpPr>
                  <a:cxnSpLocks/>
                  <a:endCxn id="82"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97ADBBB6-5C7C-E641-AFEA-B1CC156E32F5}"/>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5" name="直線箭頭接點 84">
                  <a:extLst>
                    <a:ext uri="{FF2B5EF4-FFF2-40B4-BE49-F238E27FC236}">
                      <a16:creationId xmlns:a16="http://schemas.microsoft.com/office/drawing/2014/main" id="{E112E4E0-2FB4-E648-87A5-E17BD3E39D2C}"/>
                    </a:ext>
                  </a:extLst>
                </p:cNvPr>
                <p:cNvCxnSpPr>
                  <a:cxnSpLocks/>
                  <a:endCxn id="84"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E71434A4-0675-9842-9961-2E7B7F86410E}"/>
                  </a:ext>
                </a:extLst>
              </p:cNvPr>
              <p:cNvGrpSpPr/>
              <p:nvPr/>
            </p:nvGrpSpPr>
            <p:grpSpPr>
              <a:xfrm>
                <a:off x="8946843" y="2111062"/>
                <a:ext cx="504000" cy="2500862"/>
                <a:chOff x="8946843" y="2111062"/>
                <a:chExt cx="504000" cy="2500862"/>
              </a:xfrm>
            </p:grpSpPr>
            <p:sp>
              <p:nvSpPr>
                <p:cNvPr id="73" name="橢圓 72">
                  <a:extLst>
                    <a:ext uri="{FF2B5EF4-FFF2-40B4-BE49-F238E27FC236}">
                      <a16:creationId xmlns:a16="http://schemas.microsoft.com/office/drawing/2014/main" id="{ED15B51C-C374-A746-A5BB-91A7B4EEA919}"/>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橢圓 73">
                  <a:extLst>
                    <a:ext uri="{FF2B5EF4-FFF2-40B4-BE49-F238E27FC236}">
                      <a16:creationId xmlns:a16="http://schemas.microsoft.com/office/drawing/2014/main" id="{7AA884D5-B3FA-8D46-9E92-CA09E8F3DFBF}"/>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橢圓 74">
                  <a:extLst>
                    <a:ext uri="{FF2B5EF4-FFF2-40B4-BE49-F238E27FC236}">
                      <a16:creationId xmlns:a16="http://schemas.microsoft.com/office/drawing/2014/main" id="{0130860A-91BA-9649-9783-AB080760860F}"/>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49" name="直線接點 48">
                <a:extLst>
                  <a:ext uri="{FF2B5EF4-FFF2-40B4-BE49-F238E27FC236}">
                    <a16:creationId xmlns:a16="http://schemas.microsoft.com/office/drawing/2014/main" id="{F6B6007F-18EE-9C48-A1E7-DFBCF7C9728E}"/>
                  </a:ext>
                </a:extLst>
              </p:cNvPr>
              <p:cNvCxnSpPr>
                <a:cxnSpLocks/>
                <a:stCxn id="76" idx="6"/>
                <a:endCxn id="74"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6FDE0A81-1D9C-7146-A060-B18896DB44F5}"/>
                  </a:ext>
                </a:extLst>
              </p:cNvPr>
              <p:cNvCxnSpPr>
                <a:cxnSpLocks/>
                <a:stCxn id="76" idx="6"/>
                <a:endCxn id="73"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9D55AB2-2475-0F46-B29A-F814898DB07A}"/>
                  </a:ext>
                </a:extLst>
              </p:cNvPr>
              <p:cNvCxnSpPr>
                <a:cxnSpLocks/>
                <a:stCxn id="76" idx="6"/>
                <a:endCxn id="75"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D48354F8-C8D2-964A-8E81-539A9A25E62A}"/>
                  </a:ext>
                </a:extLst>
              </p:cNvPr>
              <p:cNvCxnSpPr>
                <a:cxnSpLocks/>
                <a:stCxn id="78" idx="6"/>
                <a:endCxn id="74"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A8FD7709-B2A8-8045-8B56-132DFAAD8F89}"/>
                  </a:ext>
                </a:extLst>
              </p:cNvPr>
              <p:cNvCxnSpPr>
                <a:cxnSpLocks/>
                <a:stCxn id="78" idx="6"/>
                <a:endCxn id="73"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0A183D1D-1AE1-C140-A2D5-77E793B517D6}"/>
                  </a:ext>
                </a:extLst>
              </p:cNvPr>
              <p:cNvCxnSpPr>
                <a:cxnSpLocks/>
                <a:stCxn id="78" idx="6"/>
                <a:endCxn id="75"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52E60A2D-DA9F-F946-9C30-F2CCD41152E2}"/>
                  </a:ext>
                </a:extLst>
              </p:cNvPr>
              <p:cNvCxnSpPr>
                <a:cxnSpLocks/>
                <a:stCxn id="84" idx="6"/>
                <a:endCxn id="74"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5716EFA9-E1CD-FC41-BE4C-E97474958D64}"/>
                  </a:ext>
                </a:extLst>
              </p:cNvPr>
              <p:cNvCxnSpPr>
                <a:cxnSpLocks/>
                <a:stCxn id="84" idx="6"/>
                <a:endCxn id="73"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3B41292E-5086-934A-81B1-195B0FD72C4E}"/>
                  </a:ext>
                </a:extLst>
              </p:cNvPr>
              <p:cNvCxnSpPr>
                <a:cxnSpLocks/>
                <a:stCxn id="84" idx="6"/>
                <a:endCxn id="75"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0F95BD62-35EA-DB43-B7CC-CDDF0D0D4A36}"/>
                  </a:ext>
                </a:extLst>
              </p:cNvPr>
              <p:cNvCxnSpPr>
                <a:cxnSpLocks/>
                <a:stCxn id="82" idx="6"/>
                <a:endCxn id="74"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6079E78E-EE3B-7D46-A661-D89A87961700}"/>
                  </a:ext>
                </a:extLst>
              </p:cNvPr>
              <p:cNvCxnSpPr>
                <a:cxnSpLocks/>
                <a:stCxn id="82" idx="6"/>
                <a:endCxn id="73"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8646FA43-5E72-0349-B568-47D89D3D4780}"/>
                  </a:ext>
                </a:extLst>
              </p:cNvPr>
              <p:cNvCxnSpPr>
                <a:cxnSpLocks/>
                <a:stCxn id="82" idx="6"/>
                <a:endCxn id="75"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2430CEF-703B-B742-AC9A-F851E54AE7AB}"/>
                  </a:ext>
                </a:extLst>
              </p:cNvPr>
              <p:cNvCxnSpPr>
                <a:cxnSpLocks/>
                <a:stCxn id="80" idx="6"/>
                <a:endCxn id="74"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D8D68243-1964-D546-8F5B-9EF2254D07D1}"/>
                  </a:ext>
                </a:extLst>
              </p:cNvPr>
              <p:cNvCxnSpPr>
                <a:cxnSpLocks/>
                <a:stCxn id="80" idx="6"/>
                <a:endCxn id="73"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36C1B0-5C14-BA44-9FF8-C80C56F4649C}"/>
                  </a:ext>
                </a:extLst>
              </p:cNvPr>
              <p:cNvCxnSpPr>
                <a:cxnSpLocks/>
                <a:stCxn id="80" idx="6"/>
                <a:endCxn id="75"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D908AD75-E8D7-D349-8C4B-D641A3787A19}"/>
                  </a:ext>
                </a:extLst>
              </p:cNvPr>
              <p:cNvGrpSpPr/>
              <p:nvPr/>
            </p:nvGrpSpPr>
            <p:grpSpPr>
              <a:xfrm>
                <a:off x="10604251" y="2587042"/>
                <a:ext cx="504000" cy="1512644"/>
                <a:chOff x="10349346" y="2599787"/>
                <a:chExt cx="504000" cy="1512644"/>
              </a:xfrm>
            </p:grpSpPr>
            <p:sp>
              <p:nvSpPr>
                <p:cNvPr id="71" name="橢圓 70">
                  <a:extLst>
                    <a:ext uri="{FF2B5EF4-FFF2-40B4-BE49-F238E27FC236}">
                      <a16:creationId xmlns:a16="http://schemas.microsoft.com/office/drawing/2014/main" id="{AAB63147-CAA7-3249-B5E3-433EDF62376B}"/>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橢圓 71">
                  <a:extLst>
                    <a:ext uri="{FF2B5EF4-FFF2-40B4-BE49-F238E27FC236}">
                      <a16:creationId xmlns:a16="http://schemas.microsoft.com/office/drawing/2014/main" id="{1699C53A-2ABA-744E-A2A9-A547F5775E85}"/>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65" name="直線接點 64">
                <a:extLst>
                  <a:ext uri="{FF2B5EF4-FFF2-40B4-BE49-F238E27FC236}">
                    <a16:creationId xmlns:a16="http://schemas.microsoft.com/office/drawing/2014/main" id="{1F2E7A12-A065-CB42-8095-636B7E4EABBF}"/>
                  </a:ext>
                </a:extLst>
              </p:cNvPr>
              <p:cNvCxnSpPr>
                <a:cxnSpLocks/>
                <a:stCxn id="74" idx="6"/>
                <a:endCxn id="71"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209837D7-DD33-F342-B357-4793FBFF4E17}"/>
                  </a:ext>
                </a:extLst>
              </p:cNvPr>
              <p:cNvCxnSpPr>
                <a:cxnSpLocks/>
                <a:stCxn id="74" idx="6"/>
                <a:endCxn id="72"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F5A223B1-268F-2B44-BCB2-D2EF730F9AA4}"/>
                  </a:ext>
                </a:extLst>
              </p:cNvPr>
              <p:cNvCxnSpPr>
                <a:cxnSpLocks/>
                <a:stCxn id="73" idx="6"/>
                <a:endCxn id="71"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8F9353A4-0148-0A46-B08F-CFBA75A5720A}"/>
                  </a:ext>
                </a:extLst>
              </p:cNvPr>
              <p:cNvCxnSpPr>
                <a:cxnSpLocks/>
                <a:stCxn id="73" idx="6"/>
                <a:endCxn id="72"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522074EF-22AB-CD4A-850D-A7DDBD6EC0A4}"/>
                  </a:ext>
                </a:extLst>
              </p:cNvPr>
              <p:cNvCxnSpPr>
                <a:cxnSpLocks/>
                <a:stCxn id="75" idx="6"/>
                <a:endCxn id="71"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57FF24B0-FAB3-FB4A-B347-A794F3EDB9AC}"/>
                  </a:ext>
                </a:extLst>
              </p:cNvPr>
              <p:cNvCxnSpPr>
                <a:cxnSpLocks/>
                <a:stCxn id="75" idx="6"/>
                <a:endCxn id="72"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矩形 42">
              <a:extLst>
                <a:ext uri="{FF2B5EF4-FFF2-40B4-BE49-F238E27FC236}">
                  <a16:creationId xmlns:a16="http://schemas.microsoft.com/office/drawing/2014/main" id="{03735789-BB79-4A4C-A5C9-0D3D67DFFF8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44" name="矩形 43">
              <a:extLst>
                <a:ext uri="{FF2B5EF4-FFF2-40B4-BE49-F238E27FC236}">
                  <a16:creationId xmlns:a16="http://schemas.microsoft.com/office/drawing/2014/main" id="{5659EA98-4529-074B-A95A-5A91641A0DCC}"/>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45" name="文字方塊 44">
              <a:extLst>
                <a:ext uri="{FF2B5EF4-FFF2-40B4-BE49-F238E27FC236}">
                  <a16:creationId xmlns:a16="http://schemas.microsoft.com/office/drawing/2014/main" id="{83343AE4-87D8-094D-865C-A75D105BC054}"/>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E0A6FDDD-1138-0A4E-8CB1-6556CBC93243}"/>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90" name="圓角矩形 89">
            <a:extLst>
              <a:ext uri="{FF2B5EF4-FFF2-40B4-BE49-F238E27FC236}">
                <a16:creationId xmlns:a16="http://schemas.microsoft.com/office/drawing/2014/main" id="{11FEEFD1-76E5-B049-8761-81E0906050BE}"/>
              </a:ext>
            </a:extLst>
          </p:cNvPr>
          <p:cNvSpPr/>
          <p:nvPr/>
        </p:nvSpPr>
        <p:spPr>
          <a:xfrm>
            <a:off x="4616035" y="333665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1" name="直線箭頭接點 90">
            <a:extLst>
              <a:ext uri="{FF2B5EF4-FFF2-40B4-BE49-F238E27FC236}">
                <a16:creationId xmlns:a16="http://schemas.microsoft.com/office/drawing/2014/main" id="{927FE104-416F-7540-8B15-CF01CF245D77}"/>
              </a:ext>
            </a:extLst>
          </p:cNvPr>
          <p:cNvCxnSpPr>
            <a:cxnSpLocks/>
          </p:cNvCxnSpPr>
          <p:nvPr/>
        </p:nvCxnSpPr>
        <p:spPr>
          <a:xfrm flipV="1">
            <a:off x="4663787" y="3918833"/>
            <a:ext cx="2585443" cy="6661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45E8264D-2A8A-F043-869F-C32292CC6765}"/>
              </a:ext>
            </a:extLst>
          </p:cNvPr>
          <p:cNvSpPr txBox="1"/>
          <p:nvPr/>
        </p:nvSpPr>
        <p:spPr>
          <a:xfrm>
            <a:off x="4643360" y="336189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Tree>
    <p:extLst>
      <p:ext uri="{BB962C8B-B14F-4D97-AF65-F5344CB8AC3E}">
        <p14:creationId xmlns:p14="http://schemas.microsoft.com/office/powerpoint/2010/main" val="413697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3"/>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4"/>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5"/>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6"/>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7"/>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8"/>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9"/>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10"/>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1"/>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2"/>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2725426"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p>
        </p:txBody>
      </p:sp>
      <p:sp>
        <p:nvSpPr>
          <p:cNvPr id="113" name="文字方塊 112">
            <a:extLst>
              <a:ext uri="{FF2B5EF4-FFF2-40B4-BE49-F238E27FC236}">
                <a16:creationId xmlns:a16="http://schemas.microsoft.com/office/drawing/2014/main" id="{06002ED1-94CC-724C-A518-09E4C2569CF1}"/>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114" name="文字方塊 113">
            <a:extLst>
              <a:ext uri="{FF2B5EF4-FFF2-40B4-BE49-F238E27FC236}">
                <a16:creationId xmlns:a16="http://schemas.microsoft.com/office/drawing/2014/main" id="{2C902890-B588-DB44-87FD-85CBCF48A49D}"/>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115" name="文字方塊 114">
            <a:extLst>
              <a:ext uri="{FF2B5EF4-FFF2-40B4-BE49-F238E27FC236}">
                <a16:creationId xmlns:a16="http://schemas.microsoft.com/office/drawing/2014/main" id="{DA774A5E-F890-3D40-A7C5-FBD063FE05F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117" name="直線箭頭接點 116">
            <a:extLst>
              <a:ext uri="{FF2B5EF4-FFF2-40B4-BE49-F238E27FC236}">
                <a16:creationId xmlns:a16="http://schemas.microsoft.com/office/drawing/2014/main" id="{BBF0FEC1-7FF4-804F-AB16-94CAEE860A4E}"/>
              </a:ext>
            </a:extLst>
          </p:cNvPr>
          <p:cNvCxnSpPr>
            <a:stCxn id="113" idx="3"/>
            <a:endCxn id="114"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箭頭接點 117">
            <a:extLst>
              <a:ext uri="{FF2B5EF4-FFF2-40B4-BE49-F238E27FC236}">
                <a16:creationId xmlns:a16="http://schemas.microsoft.com/office/drawing/2014/main" id="{AF39EAA4-A890-CF4B-A786-C802F800C9B1}"/>
              </a:ext>
            </a:extLst>
          </p:cNvPr>
          <p:cNvCxnSpPr>
            <a:cxnSpLocks/>
            <a:stCxn id="114" idx="3"/>
            <a:endCxn id="115"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3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p:txBody>
      </p:sp>
      <p:sp>
        <p:nvSpPr>
          <p:cNvPr id="77" name="文字方塊 76">
            <a:extLst>
              <a:ext uri="{FF2B5EF4-FFF2-40B4-BE49-F238E27FC236}">
                <a16:creationId xmlns:a16="http://schemas.microsoft.com/office/drawing/2014/main" id="{06B85BAB-9338-8A4C-B08E-FF6CD15D5C19}"/>
              </a:ext>
            </a:extLst>
          </p:cNvPr>
          <p:cNvSpPr txBox="1"/>
          <p:nvPr/>
        </p:nvSpPr>
        <p:spPr>
          <a:xfrm>
            <a:off x="6054901" y="442917"/>
            <a:ext cx="1569660"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8" name="文字方塊 77">
            <a:extLst>
              <a:ext uri="{FF2B5EF4-FFF2-40B4-BE49-F238E27FC236}">
                <a16:creationId xmlns:a16="http://schemas.microsoft.com/office/drawing/2014/main" id="{70FB9F00-DFFA-7048-8748-6CE382750D4C}"/>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80" name="文字方塊 79">
            <a:extLst>
              <a:ext uri="{FF2B5EF4-FFF2-40B4-BE49-F238E27FC236}">
                <a16:creationId xmlns:a16="http://schemas.microsoft.com/office/drawing/2014/main" id="{424175C2-66CC-7144-8617-0A6382C712A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81" name="直線箭頭接點 80">
            <a:extLst>
              <a:ext uri="{FF2B5EF4-FFF2-40B4-BE49-F238E27FC236}">
                <a16:creationId xmlns:a16="http://schemas.microsoft.com/office/drawing/2014/main" id="{10B2FD37-9D10-4C43-8CF0-85AD0C8B471C}"/>
              </a:ext>
            </a:extLst>
          </p:cNvPr>
          <p:cNvCxnSpPr>
            <a:stCxn id="77" idx="3"/>
            <a:endCxn id="78"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箭頭接點 81">
            <a:extLst>
              <a:ext uri="{FF2B5EF4-FFF2-40B4-BE49-F238E27FC236}">
                <a16:creationId xmlns:a16="http://schemas.microsoft.com/office/drawing/2014/main" id="{1669655D-5B90-5B49-A849-DE6346647143}"/>
              </a:ext>
            </a:extLst>
          </p:cNvPr>
          <p:cNvCxnSpPr>
            <a:cxnSpLocks/>
            <a:stCxn id="78" idx="3"/>
            <a:endCxn id="80"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群組 4">
            <a:extLst>
              <a:ext uri="{FF2B5EF4-FFF2-40B4-BE49-F238E27FC236}">
                <a16:creationId xmlns:a16="http://schemas.microsoft.com/office/drawing/2014/main" id="{F0BC9328-D2BC-B747-8259-B1020310ABE4}"/>
              </a:ext>
            </a:extLst>
          </p:cNvPr>
          <p:cNvGrpSpPr/>
          <p:nvPr/>
        </p:nvGrpSpPr>
        <p:grpSpPr>
          <a:xfrm>
            <a:off x="4812850" y="5352153"/>
            <a:ext cx="2247622" cy="928038"/>
            <a:chOff x="4887943" y="5814819"/>
            <a:chExt cx="2247622" cy="928038"/>
          </a:xfrm>
        </p:grpSpPr>
        <p:sp>
          <p:nvSpPr>
            <p:cNvPr id="3" name="圓角矩形 2">
              <a:extLst>
                <a:ext uri="{FF2B5EF4-FFF2-40B4-BE49-F238E27FC236}">
                  <a16:creationId xmlns:a16="http://schemas.microsoft.com/office/drawing/2014/main" id="{12805602-4344-0D4A-9AE7-16903B7AC3AD}"/>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 name="文字方塊 1">
              <a:extLst>
                <a:ext uri="{FF2B5EF4-FFF2-40B4-BE49-F238E27FC236}">
                  <a16:creationId xmlns:a16="http://schemas.microsoft.com/office/drawing/2014/main" id="{4A18E5B8-1D09-FA4F-887E-5789E836DD02}"/>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74294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E09296F1-044E-6740-BD27-BF54A375B22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6EECCA9D-8959-994E-9173-CB21483611F3}"/>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A9EB713F-A92C-BE4A-A163-CE7A3F3262C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B957B776-6090-074A-8263-92398D06B57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3BEE1568-1307-9F49-8F85-014573A44151}"/>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群組 80">
            <a:extLst>
              <a:ext uri="{FF2B5EF4-FFF2-40B4-BE49-F238E27FC236}">
                <a16:creationId xmlns:a16="http://schemas.microsoft.com/office/drawing/2014/main" id="{CEC99259-AA04-D14C-B4E3-104D8E5CFD4D}"/>
              </a:ext>
            </a:extLst>
          </p:cNvPr>
          <p:cNvGrpSpPr/>
          <p:nvPr/>
        </p:nvGrpSpPr>
        <p:grpSpPr>
          <a:xfrm>
            <a:off x="4812850" y="5352153"/>
            <a:ext cx="2247622" cy="928038"/>
            <a:chOff x="4887943" y="5814819"/>
            <a:chExt cx="2247622" cy="928038"/>
          </a:xfrm>
        </p:grpSpPr>
        <p:sp>
          <p:nvSpPr>
            <p:cNvPr id="82" name="圓角矩形 81">
              <a:extLst>
                <a:ext uri="{FF2B5EF4-FFF2-40B4-BE49-F238E27FC236}">
                  <a16:creationId xmlns:a16="http://schemas.microsoft.com/office/drawing/2014/main" id="{7F26D0D2-A287-1540-B927-8FEB4E267BC1}"/>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6" name="文字方塊 85">
              <a:extLst>
                <a:ext uri="{FF2B5EF4-FFF2-40B4-BE49-F238E27FC236}">
                  <a16:creationId xmlns:a16="http://schemas.microsoft.com/office/drawing/2014/main" id="{8CBFE759-B85F-054B-AF2F-C9BDD8D33F5E}"/>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56230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F97C0A3D-A4EB-A140-8657-4A4E8C164073}"/>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EFCA733C-07E7-B64A-99DA-87F9A82D9AC5}"/>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8E550EE4-54B3-6D49-A41A-E6987F264F76}"/>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3D577D61-DB57-AA42-89B5-BAF1F0CE9476}"/>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A2CF3E17-54A1-B243-8B67-7BE2D7151547}"/>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D87423FE-3A37-A44B-9841-96E14CD0519C}"/>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A010BC9E-5720-3740-BD7F-8661881AA09B}"/>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F9A9258B-4BBA-C945-86F4-8F029ACBE364}"/>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2433849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E8E70B80-73C1-8448-B0A3-6F39768BB46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E431141F-B704-3345-91DC-4D52803456BD}"/>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1FCE1E6A-301A-424F-AE25-B4B0FA176CD2}"/>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DFC73ADA-DDF0-0947-AE6A-C55C07F702E8}"/>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ADCD4675-C747-F244-B9DF-19BE0C0E4550}"/>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7ED4F86A-37F4-054F-9A63-64A5748F62A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054F5A3C-3C98-CE4A-9F95-80A987A700B3}"/>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2D4ADB27-6D48-D749-ADC4-72ACF233A669}"/>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1072136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B7C86BAD-778A-204A-A9E5-4C94831A0864}"/>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49B7DFD9-11A7-1943-BEA4-8572A039A27C}"/>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70D49300-C8D8-CF4D-BCFB-144901513F90}"/>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6ECAE0E9-1D1F-8849-B545-65627F049E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F1F52A46-43C7-3745-9B4C-BCB5108104E9}"/>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17514BDB-33FB-4E4D-8FEA-7B25961C4CCF}"/>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4A01028A-9F4F-9141-82A4-ABE163FE173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ED30F6A8-D984-1C4A-B0DE-5ACFB7075BBE}"/>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509332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89D23657-F213-F64F-997F-E16B4E2406A6}"/>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5DD9CDB2-02C9-A441-A8C2-CC4360A8A0CD}"/>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0C23414D-0280-D446-AB4D-8963C2FDBD5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51C53EB1-2D39-C340-BFE5-FBC424FD23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92108D65-8028-CA49-B9E7-6657367D6121}"/>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1BA8C0AE-8640-8540-9D68-E64D26B3587A}"/>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3562C543-903A-1B45-99A5-82D4E1F27E3E}"/>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DCDE333C-7A26-5947-9EEC-4DDDEC4A3C87}"/>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180931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51C0A23B-6E5C-3746-86DF-055D5E7865C0}"/>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38C1E61A-041A-FE40-97A3-EEB6D73F40E1}"/>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5EE30D70-3180-B04D-B9F3-F5D951513389}"/>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3F1BBEB2-6FEE-0942-9BFB-FD62A1723FCC}"/>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FC4B6F60-062C-AC49-B8C1-4F32003BEC8C}"/>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88A9D825-71C5-D642-8B29-5697CE096BC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5F292CE6-3660-9648-A24A-83C9309EEEB6}"/>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B7F79539-5DC2-2242-8D26-3D1D4216D3CC}"/>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420395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46DA3BE1-2909-0642-AC80-9D85C4A2A51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D0FBDCC6-432D-6B47-A7B3-1101B80BF738}"/>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37E8369D-974C-DD44-A4D0-9F3A3708F82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769B3FD8-65AE-744E-BA22-56271A0002E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DFDD57AA-B08D-5045-8410-3C2DFE0DC578}"/>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5307AF69-C008-2D4C-B21C-3CC56373EF9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30A49C48-0051-484A-954F-C7150BC2AE8D}"/>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67211B88-FC7A-8248-BFAB-FEC608AE08C1}"/>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426855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什麼是類神經網路？</a:t>
            </a:r>
          </a:p>
        </p:txBody>
      </p:sp>
      <p:pic>
        <p:nvPicPr>
          <p:cNvPr id="4" name="圖片 3">
            <a:extLst>
              <a:ext uri="{FF2B5EF4-FFF2-40B4-BE49-F238E27FC236}">
                <a16:creationId xmlns:a16="http://schemas.microsoft.com/office/drawing/2014/main" id="{4F126B86-FC9D-F649-A35B-86077F8DEB28}"/>
              </a:ext>
            </a:extLst>
          </p:cNvPr>
          <p:cNvPicPr>
            <a:picLocks noChangeAspect="1"/>
          </p:cNvPicPr>
          <p:nvPr/>
        </p:nvPicPr>
        <p:blipFill>
          <a:blip r:embed="rId2"/>
          <a:stretch>
            <a:fillRect/>
          </a:stretch>
        </p:blipFill>
        <p:spPr>
          <a:xfrm>
            <a:off x="5892346" y="3613868"/>
            <a:ext cx="5349422" cy="2879007"/>
          </a:xfrm>
          <a:prstGeom prst="rect">
            <a:avLst/>
          </a:prstGeom>
        </p:spPr>
      </p:pic>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10956846" cy="1569660"/>
          </a:xfrm>
          <a:prstGeom prst="rect">
            <a:avLst/>
          </a:prstGeom>
          <a:noFill/>
        </p:spPr>
        <p:txBody>
          <a:bodyPr wrap="none" rtlCol="0">
            <a:spAutoFit/>
          </a:bodyPr>
          <a:lstStyle/>
          <a:p>
            <a:r>
              <a:rPr lang="zh-TW" altLang="en-US" sz="2400" dirty="0">
                <a:highlight>
                  <a:srgbClr val="FFFF00"/>
                </a:highlight>
                <a:latin typeface="Heiti SC Medium" pitchFamily="2" charset="-128"/>
                <a:ea typeface="Heiti SC Medium" pitchFamily="2" charset="-128"/>
              </a:rPr>
              <a:t>類神經網路</a:t>
            </a:r>
            <a:r>
              <a:rPr lang="zh-TW" altLang="en-US" sz="2400" dirty="0">
                <a:latin typeface="Heiti SC Medium" pitchFamily="2" charset="-128"/>
                <a:ea typeface="Heiti SC Medium" pitchFamily="2" charset="-128"/>
              </a:rPr>
              <a:t>，又稱人工神經網路</a:t>
            </a:r>
            <a:r>
              <a:rPr lang="en-US" altLang="zh-TW" sz="2400" dirty="0">
                <a:latin typeface="Heiti SC Medium" pitchFamily="2" charset="-128"/>
                <a:ea typeface="Heiti SC Medium" pitchFamily="2" charset="-128"/>
              </a:rPr>
              <a:t>(</a:t>
            </a:r>
            <a:r>
              <a:rPr lang="en" altLang="zh-TW" sz="2400" dirty="0">
                <a:latin typeface="Heiti SC Medium" pitchFamily="2" charset="-128"/>
                <a:ea typeface="Heiti SC Medium" pitchFamily="2" charset="-128"/>
              </a:rPr>
              <a:t>Artificial neural networks)</a:t>
            </a:r>
            <a:r>
              <a:rPr lang="zh-TW" altLang="en"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類神經元透過連結相連，每個連結都有</a:t>
            </a:r>
            <a:r>
              <a:rPr lang="zh-TW" altLang="en-US" sz="2400" dirty="0">
                <a:highlight>
                  <a:srgbClr val="FFFF00"/>
                </a:highlight>
                <a:latin typeface="Heiti SC Medium" pitchFamily="2" charset="-128"/>
                <a:ea typeface="Heiti SC Medium" pitchFamily="2" charset="-128"/>
              </a:rPr>
              <a:t>「權重」</a:t>
            </a:r>
            <a:r>
              <a:rPr lang="zh-TW" altLang="en-US"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權重在類神經網路中表達每個神經元輸入的強度或是每個神經元輸入的重要性。</a:t>
            </a:r>
          </a:p>
          <a:p>
            <a:r>
              <a:rPr lang="zh-TW" altLang="en-US" sz="2400" dirty="0">
                <a:latin typeface="Heiti SC Medium" pitchFamily="2" charset="-128"/>
                <a:ea typeface="Heiti SC Medium" pitchFamily="2" charset="-128"/>
              </a:rPr>
              <a:t>類神經網路就是透過不斷</a:t>
            </a:r>
            <a:r>
              <a:rPr lang="zh-TW" altLang="en-US" sz="2400" dirty="0">
                <a:highlight>
                  <a:srgbClr val="FFFF00"/>
                </a:highlight>
                <a:latin typeface="Heiti SC Medium" pitchFamily="2" charset="-128"/>
                <a:ea typeface="Heiti SC Medium" pitchFamily="2" charset="-128"/>
              </a:rPr>
              <a:t>調整這些權重進行「學習」</a:t>
            </a:r>
            <a:r>
              <a:rPr lang="zh-TW" altLang="en-US" sz="2400" dirty="0">
                <a:latin typeface="Heiti SC Medium" pitchFamily="2" charset="-128"/>
                <a:ea typeface="Heiti SC Medium" pitchFamily="2" charset="-128"/>
              </a:rPr>
              <a:t>。</a:t>
            </a:r>
          </a:p>
        </p:txBody>
      </p:sp>
      <p:sp>
        <p:nvSpPr>
          <p:cNvPr id="3" name="文字方塊 2">
            <a:extLst>
              <a:ext uri="{FF2B5EF4-FFF2-40B4-BE49-F238E27FC236}">
                <a16:creationId xmlns:a16="http://schemas.microsoft.com/office/drawing/2014/main" id="{00F8CE4B-7BEB-B247-BA12-F50AD43674A8}"/>
              </a:ext>
            </a:extLst>
          </p:cNvPr>
          <p:cNvSpPr txBox="1"/>
          <p:nvPr/>
        </p:nvSpPr>
        <p:spPr>
          <a:xfrm>
            <a:off x="6096000"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輸入資料</a:t>
            </a:r>
          </a:p>
        </p:txBody>
      </p:sp>
      <p:sp>
        <p:nvSpPr>
          <p:cNvPr id="7" name="文字方塊 6">
            <a:extLst>
              <a:ext uri="{FF2B5EF4-FFF2-40B4-BE49-F238E27FC236}">
                <a16:creationId xmlns:a16="http://schemas.microsoft.com/office/drawing/2014/main" id="{9E745137-E2A4-604D-89DA-3D3A7D46F6F6}"/>
              </a:ext>
            </a:extLst>
          </p:cNvPr>
          <p:cNvSpPr txBox="1"/>
          <p:nvPr/>
        </p:nvSpPr>
        <p:spPr>
          <a:xfrm>
            <a:off x="10627823"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輸出資料</a:t>
            </a:r>
          </a:p>
        </p:txBody>
      </p:sp>
    </p:spTree>
    <p:extLst>
      <p:ext uri="{BB962C8B-B14F-4D97-AF65-F5344CB8AC3E}">
        <p14:creationId xmlns:p14="http://schemas.microsoft.com/office/powerpoint/2010/main" val="195427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093C22C9-BA61-5D47-8C75-D8E9B7D4FAD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A180F520-90D2-4346-A38D-9FBB2FAC34CE}"/>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6DD9128C-5524-7540-B1C1-CC849445154C}"/>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97104782-6A51-424E-BB69-0E5F504A34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CA62AA1D-6F1F-E649-8DA3-FF61AF794656}"/>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25CAB52A-54DA-F948-B443-344929F948E6}"/>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2CD77B66-FA97-AD48-92D9-8A6231F0DF26}"/>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B476DE84-7096-5F4C-989E-32AF76313718}"/>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1249319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0.33</a:t>
            </a:r>
          </a:p>
        </p:txBody>
      </p:sp>
      <p:sp>
        <p:nvSpPr>
          <p:cNvPr id="70" name="文字方塊 69">
            <a:extLst>
              <a:ext uri="{FF2B5EF4-FFF2-40B4-BE49-F238E27FC236}">
                <a16:creationId xmlns:a16="http://schemas.microsoft.com/office/drawing/2014/main" id="{1EA8E7A5-B2BB-1044-8D9B-8C30063B1B08}"/>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5CC0FB97-0CDF-154A-B2AA-129AD9A8D727}"/>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E4B0B555-7A5D-DB49-A947-73290B7EDBAF}"/>
              </a:ext>
            </a:extLst>
          </p:cNvPr>
          <p:cNvSpPr txBox="1"/>
          <p:nvPr/>
        </p:nvSpPr>
        <p:spPr>
          <a:xfrm>
            <a:off x="9900154" y="437825"/>
            <a:ext cx="1338828"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2D60176E-1025-C543-88FD-FD3D7AC5B6D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BCCD6DCA-D508-E240-BBCF-D1EDD099EBD3}"/>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28D8764B-3DEF-AC4D-9F1A-6418239B621E}"/>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2E64A986-2264-0442-A7C3-CF3D3863EA0C}"/>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68A50C59-ED51-6548-9F5A-D7020D59BDA6}"/>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1012738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extLst>
              <p:ext uri="{D42A27DB-BD31-4B8C-83A1-F6EECF244321}">
                <p14:modId xmlns:p14="http://schemas.microsoft.com/office/powerpoint/2010/main" val="2985673207"/>
              </p:ext>
            </p:extLst>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323486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2311195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278406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3355391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4136698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376524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3758609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389413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pic>
        <p:nvPicPr>
          <p:cNvPr id="5" name="圖片 4">
            <a:extLst>
              <a:ext uri="{FF2B5EF4-FFF2-40B4-BE49-F238E27FC236}">
                <a16:creationId xmlns:a16="http://schemas.microsoft.com/office/drawing/2014/main" id="{C6348A1A-BC54-7A4C-8F44-D84CD873E986}"/>
              </a:ext>
            </a:extLst>
          </p:cNvPr>
          <p:cNvPicPr>
            <a:picLocks noChangeAspect="1"/>
          </p:cNvPicPr>
          <p:nvPr/>
        </p:nvPicPr>
        <p:blipFill>
          <a:blip r:embed="rId2"/>
          <a:stretch>
            <a:fillRect/>
          </a:stretch>
        </p:blipFill>
        <p:spPr>
          <a:xfrm>
            <a:off x="1540817" y="2569027"/>
            <a:ext cx="2579669" cy="1719943"/>
          </a:xfrm>
          <a:prstGeom prst="rect">
            <a:avLst/>
          </a:prstGeom>
        </p:spPr>
      </p:pic>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stCxn id="5" idx="3"/>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狗</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8F30576-61CC-E243-BCA1-ACC543E8357E}"/>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097880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endParaRPr lang="zh-TW" altLang="en-US" dirty="0">
                <a:highlight>
                  <a:srgbClr val="FFFF00"/>
                </a:highlight>
              </a:endParaRPr>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1651102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0.29</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0.35</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endParaRPr kumimoji="1" lang="zh-TW" altLang="en-US" dirty="0">
                <a:solidFill>
                  <a:schemeClr val="bg1"/>
                </a:solidFill>
                <a:latin typeface="Heiti SC Medium" pitchFamily="2" charset="-128"/>
                <a:ea typeface="Heiti SC Medium" pitchFamily="2" charset="-128"/>
              </a:endParaRPr>
            </a:p>
          </p:txBody>
        </p:sp>
      </p:grpSp>
    </p:spTree>
    <p:extLst>
      <p:ext uri="{BB962C8B-B14F-4D97-AF65-F5344CB8AC3E}">
        <p14:creationId xmlns:p14="http://schemas.microsoft.com/office/powerpoint/2010/main" val="3999087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5171930-EC64-674A-82C1-90D8B12BB451}"/>
              </a:ext>
            </a:extLst>
          </p:cNvPr>
          <p:cNvPicPr>
            <a:picLocks noChangeAspect="1"/>
          </p:cNvPicPr>
          <p:nvPr/>
        </p:nvPicPr>
        <p:blipFill>
          <a:blip r:embed="rId2"/>
          <a:stretch>
            <a:fillRect/>
          </a:stretch>
        </p:blipFill>
        <p:spPr>
          <a:xfrm>
            <a:off x="1951037" y="1055544"/>
            <a:ext cx="9826117" cy="4137312"/>
          </a:xfrm>
          <a:prstGeom prst="rect">
            <a:avLst/>
          </a:prstGeom>
        </p:spPr>
      </p:pic>
      <p:sp>
        <p:nvSpPr>
          <p:cNvPr id="6" name="文字方塊 5">
            <a:extLst>
              <a:ext uri="{FF2B5EF4-FFF2-40B4-BE49-F238E27FC236}">
                <a16:creationId xmlns:a16="http://schemas.microsoft.com/office/drawing/2014/main" id="{15748A7F-DDF6-BC45-97BF-75CE5AB704AC}"/>
              </a:ext>
            </a:extLst>
          </p:cNvPr>
          <p:cNvSpPr txBox="1"/>
          <p:nvPr/>
        </p:nvSpPr>
        <p:spPr>
          <a:xfrm>
            <a:off x="1910239" y="402336"/>
            <a:ext cx="4185761"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每次調整完權重輸出的機率值</a:t>
            </a:r>
            <a:endParaRPr kumimoji="1" lang="zh-TW" altLang="en-US" sz="2400" dirty="0">
              <a:latin typeface="Heiti SC Medium" pitchFamily="2" charset="-128"/>
              <a:ea typeface="Heiti SC Medium" pitchFamily="2" charset="-128"/>
            </a:endParaRPr>
          </a:p>
        </p:txBody>
      </p:sp>
      <p:sp>
        <p:nvSpPr>
          <p:cNvPr id="7" name="文字方塊 6">
            <a:extLst>
              <a:ext uri="{FF2B5EF4-FFF2-40B4-BE49-F238E27FC236}">
                <a16:creationId xmlns:a16="http://schemas.microsoft.com/office/drawing/2014/main" id="{BE768AD5-292F-104F-A5DF-F7A8884B2F85}"/>
              </a:ext>
            </a:extLst>
          </p:cNvPr>
          <p:cNvSpPr txBox="1"/>
          <p:nvPr/>
        </p:nvSpPr>
        <p:spPr>
          <a:xfrm>
            <a:off x="616434" y="633168"/>
            <a:ext cx="553998" cy="5940088"/>
          </a:xfrm>
          <a:prstGeom prst="rect">
            <a:avLst/>
          </a:prstGeom>
          <a:noFill/>
        </p:spPr>
        <p:txBody>
          <a:bodyPr vert="eaVert" wrap="none" rtlCol="0">
            <a:spAutoFit/>
          </a:bodyPr>
          <a:lstStyle/>
          <a:p>
            <a:r>
              <a:rPr kumimoji="1" lang="zh-TW" altLang="en-US" sz="2400" dirty="0">
                <a:highlight>
                  <a:srgbClr val="FFFF00"/>
                </a:highlight>
                <a:latin typeface="Heiti SC Medium" pitchFamily="2" charset="-128"/>
                <a:ea typeface="Heiti SC Medium" pitchFamily="2" charset="-128"/>
              </a:rPr>
              <a:t>讀取完資料集所有的圖片視為完成一次迭代</a:t>
            </a:r>
          </a:p>
        </p:txBody>
      </p:sp>
      <p:sp>
        <p:nvSpPr>
          <p:cNvPr id="9" name="左大括弧 8">
            <a:extLst>
              <a:ext uri="{FF2B5EF4-FFF2-40B4-BE49-F238E27FC236}">
                <a16:creationId xmlns:a16="http://schemas.microsoft.com/office/drawing/2014/main" id="{C9A1A4BD-91F4-3548-AD0D-73B5AC073B46}"/>
              </a:ext>
            </a:extLst>
          </p:cNvPr>
          <p:cNvSpPr/>
          <p:nvPr/>
        </p:nvSpPr>
        <p:spPr>
          <a:xfrm>
            <a:off x="1255776" y="1804416"/>
            <a:ext cx="654463" cy="327964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AE601DF1-E21E-B644-9B29-53C431B74D5E}"/>
              </a:ext>
            </a:extLst>
          </p:cNvPr>
          <p:cNvSpPr txBox="1"/>
          <p:nvPr/>
        </p:nvSpPr>
        <p:spPr>
          <a:xfrm>
            <a:off x="3693996" y="5993999"/>
            <a:ext cx="6340197"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越多次迭代，類神經網路能夠學習的次數越多</a:t>
            </a:r>
            <a:endParaRPr kumimoji="1" lang="zh-TW" altLang="en-US" sz="2400" dirty="0">
              <a:highlight>
                <a:srgbClr val="FFFF00"/>
              </a:highlight>
              <a:latin typeface="Heiti SC Medium" pitchFamily="2" charset="-128"/>
              <a:ea typeface="Heiti SC Medium" pitchFamily="2" charset="-128"/>
            </a:endParaRPr>
          </a:p>
        </p:txBody>
      </p:sp>
      <p:sp>
        <p:nvSpPr>
          <p:cNvPr id="11" name="左大括弧 10">
            <a:extLst>
              <a:ext uri="{FF2B5EF4-FFF2-40B4-BE49-F238E27FC236}">
                <a16:creationId xmlns:a16="http://schemas.microsoft.com/office/drawing/2014/main" id="{9D71D295-05B1-7647-99D8-2A1A6EA86A2F}"/>
              </a:ext>
            </a:extLst>
          </p:cNvPr>
          <p:cNvSpPr/>
          <p:nvPr/>
        </p:nvSpPr>
        <p:spPr>
          <a:xfrm rot="16200000">
            <a:off x="6539823" y="707204"/>
            <a:ext cx="654463" cy="962576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Tree>
    <p:extLst>
      <p:ext uri="{BB962C8B-B14F-4D97-AF65-F5344CB8AC3E}">
        <p14:creationId xmlns:p14="http://schemas.microsoft.com/office/powerpoint/2010/main" val="1560396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7" name="圖片 6">
            <a:extLst>
              <a:ext uri="{FF2B5EF4-FFF2-40B4-BE49-F238E27FC236}">
                <a16:creationId xmlns:a16="http://schemas.microsoft.com/office/drawing/2014/main" id="{BA404041-3718-7B44-9796-A224C0B3BD75}"/>
              </a:ext>
            </a:extLst>
          </p:cNvPr>
          <p:cNvPicPr>
            <a:picLocks noChangeAspect="1"/>
          </p:cNvPicPr>
          <p:nvPr/>
        </p:nvPicPr>
        <p:blipFill>
          <a:blip r:embed="rId2"/>
          <a:stretch>
            <a:fillRect/>
          </a:stretch>
        </p:blipFill>
        <p:spPr>
          <a:xfrm>
            <a:off x="968355" y="1690688"/>
            <a:ext cx="10255289" cy="4500251"/>
          </a:xfrm>
          <a:prstGeom prst="rect">
            <a:avLst/>
          </a:prstGeom>
        </p:spPr>
      </p:pic>
    </p:spTree>
    <p:extLst>
      <p:ext uri="{BB962C8B-B14F-4D97-AF65-F5344CB8AC3E}">
        <p14:creationId xmlns:p14="http://schemas.microsoft.com/office/powerpoint/2010/main" val="2538233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a:blip r:embed="rId2"/>
          <a:stretch>
            <a:fillRect/>
          </a:stretch>
        </p:blipFill>
        <p:spPr>
          <a:xfrm>
            <a:off x="919746" y="1690688"/>
            <a:ext cx="10352508" cy="4432703"/>
          </a:xfrm>
          <a:prstGeom prst="rect">
            <a:avLst/>
          </a:prstGeom>
        </p:spPr>
      </p:pic>
    </p:spTree>
    <p:extLst>
      <p:ext uri="{BB962C8B-B14F-4D97-AF65-F5344CB8AC3E}">
        <p14:creationId xmlns:p14="http://schemas.microsoft.com/office/powerpoint/2010/main" val="4155980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rotWithShape="1">
          <a:blip r:embed="rId2"/>
          <a:srcRect l="5131" t="37221" r="78617" b="22897"/>
          <a:stretch/>
        </p:blipFill>
        <p:spPr>
          <a:xfrm>
            <a:off x="2499360" y="1914145"/>
            <a:ext cx="1682496" cy="1767839"/>
          </a:xfrm>
          <a:prstGeom prst="rect">
            <a:avLst/>
          </a:prstGeom>
        </p:spPr>
      </p:pic>
      <p:pic>
        <p:nvPicPr>
          <p:cNvPr id="5" name="圖片 4">
            <a:extLst>
              <a:ext uri="{FF2B5EF4-FFF2-40B4-BE49-F238E27FC236}">
                <a16:creationId xmlns:a16="http://schemas.microsoft.com/office/drawing/2014/main" id="{27B7EF52-4CDB-4847-9008-AAB3D33FA876}"/>
              </a:ext>
            </a:extLst>
          </p:cNvPr>
          <p:cNvPicPr>
            <a:picLocks noChangeAspect="1"/>
          </p:cNvPicPr>
          <p:nvPr/>
        </p:nvPicPr>
        <p:blipFill rotWithShape="1">
          <a:blip r:embed="rId3"/>
          <a:srcRect l="4467" t="38627" r="79127" b="22090"/>
          <a:stretch/>
        </p:blipFill>
        <p:spPr>
          <a:xfrm>
            <a:off x="2499360" y="4294633"/>
            <a:ext cx="1682496" cy="1767840"/>
          </a:xfrm>
          <a:prstGeom prst="rect">
            <a:avLst/>
          </a:prstGeom>
        </p:spPr>
      </p:pic>
      <p:sp>
        <p:nvSpPr>
          <p:cNvPr id="10" name="文字方塊 9">
            <a:extLst>
              <a:ext uri="{FF2B5EF4-FFF2-40B4-BE49-F238E27FC236}">
                <a16:creationId xmlns:a16="http://schemas.microsoft.com/office/drawing/2014/main" id="{B91AD3A6-76CD-0643-B8EC-36F4035FAA39}"/>
              </a:ext>
            </a:extLst>
          </p:cNvPr>
          <p:cNvSpPr txBox="1"/>
          <p:nvPr/>
        </p:nvSpPr>
        <p:spPr>
          <a:xfrm>
            <a:off x="5974080" y="2444121"/>
            <a:ext cx="3105337" cy="707886"/>
          </a:xfrm>
          <a:prstGeom prst="rect">
            <a:avLst/>
          </a:prstGeom>
          <a:noFill/>
        </p:spPr>
        <p:txBody>
          <a:bodyPr wrap="none" rtlCol="0">
            <a:spAutoFit/>
          </a:bodyPr>
          <a:lstStyle/>
          <a:p>
            <a:r>
              <a:rPr kumimoji="1" lang="zh-TW" altLang="en-US" sz="2000" dirty="0">
                <a:latin typeface="Heiti SC Medium" pitchFamily="2" charset="-128"/>
                <a:ea typeface="Heiti SC Medium" pitchFamily="2" charset="-128"/>
              </a:rPr>
              <a:t>此張圖片是狗的機率是</a:t>
            </a:r>
            <a:r>
              <a:rPr kumimoji="1" lang="en-US" altLang="zh-TW" sz="2000" dirty="0">
                <a:latin typeface="Heiti SC Medium" pitchFamily="2" charset="-128"/>
                <a:ea typeface="Heiti SC Medium" pitchFamily="2" charset="-128"/>
              </a:rPr>
              <a:t>0.2</a:t>
            </a:r>
          </a:p>
          <a:p>
            <a:r>
              <a:rPr kumimoji="1" lang="zh-TW" altLang="en-US" sz="2000" dirty="0">
                <a:latin typeface="Heiti SC Medium" pitchFamily="2" charset="-128"/>
                <a:ea typeface="Heiti SC Medium" pitchFamily="2" charset="-128"/>
              </a:rPr>
              <a:t>此張圖片是貓的機率是</a:t>
            </a:r>
            <a:r>
              <a:rPr kumimoji="1" lang="en-US" altLang="zh-TW" sz="2000" dirty="0">
                <a:latin typeface="Heiti SC Medium" pitchFamily="2" charset="-128"/>
                <a:ea typeface="Heiti SC Medium" pitchFamily="2" charset="-128"/>
              </a:rPr>
              <a:t>0.7</a:t>
            </a:r>
          </a:p>
        </p:txBody>
      </p:sp>
      <p:sp>
        <p:nvSpPr>
          <p:cNvPr id="11" name="文字方塊 10">
            <a:extLst>
              <a:ext uri="{FF2B5EF4-FFF2-40B4-BE49-F238E27FC236}">
                <a16:creationId xmlns:a16="http://schemas.microsoft.com/office/drawing/2014/main" id="{BEE11E45-142D-614D-A297-1D431FE4E6B1}"/>
              </a:ext>
            </a:extLst>
          </p:cNvPr>
          <p:cNvSpPr txBox="1"/>
          <p:nvPr/>
        </p:nvSpPr>
        <p:spPr>
          <a:xfrm>
            <a:off x="5974080" y="4824610"/>
            <a:ext cx="3219151" cy="707886"/>
          </a:xfrm>
          <a:prstGeom prst="rect">
            <a:avLst/>
          </a:prstGeom>
          <a:noFill/>
        </p:spPr>
        <p:txBody>
          <a:bodyPr wrap="none" rtlCol="0">
            <a:spAutoFit/>
          </a:bodyPr>
          <a:lstStyle/>
          <a:p>
            <a:r>
              <a:rPr kumimoji="1" lang="zh-TW" altLang="en-US" sz="2000" dirty="0">
                <a:latin typeface="Heiti SC Medium" pitchFamily="2" charset="-128"/>
                <a:ea typeface="Heiti SC Medium" pitchFamily="2" charset="-128"/>
              </a:rPr>
              <a:t>此張圖片是狗的機率是</a:t>
            </a:r>
            <a:r>
              <a:rPr kumimoji="1" lang="en-US" altLang="zh-TW" sz="2000" dirty="0">
                <a:latin typeface="Heiti SC Medium" pitchFamily="2" charset="-128"/>
                <a:ea typeface="Heiti SC Medium" pitchFamily="2" charset="-128"/>
              </a:rPr>
              <a:t>0.43</a:t>
            </a:r>
          </a:p>
          <a:p>
            <a:r>
              <a:rPr kumimoji="1" lang="zh-TW" altLang="en-US" sz="2000" dirty="0">
                <a:latin typeface="Heiti SC Medium" pitchFamily="2" charset="-128"/>
                <a:ea typeface="Heiti SC Medium" pitchFamily="2" charset="-128"/>
              </a:rPr>
              <a:t>此張圖片是貓的機率是</a:t>
            </a:r>
            <a:r>
              <a:rPr kumimoji="1" lang="en-US" altLang="zh-TW" sz="2000" dirty="0">
                <a:latin typeface="Heiti SC Medium" pitchFamily="2" charset="-128"/>
                <a:ea typeface="Heiti SC Medium" pitchFamily="2" charset="-128"/>
              </a:rPr>
              <a:t>0.47</a:t>
            </a:r>
          </a:p>
        </p:txBody>
      </p:sp>
      <p:cxnSp>
        <p:nvCxnSpPr>
          <p:cNvPr id="13" name="直線箭頭接點 12">
            <a:extLst>
              <a:ext uri="{FF2B5EF4-FFF2-40B4-BE49-F238E27FC236}">
                <a16:creationId xmlns:a16="http://schemas.microsoft.com/office/drawing/2014/main" id="{B68F2FBC-A88F-A64F-8112-847D00EC1ABD}"/>
              </a:ext>
            </a:extLst>
          </p:cNvPr>
          <p:cNvCxnSpPr>
            <a:stCxn id="4" idx="3"/>
            <a:endCxn id="10" idx="1"/>
          </p:cNvCxnSpPr>
          <p:nvPr/>
        </p:nvCxnSpPr>
        <p:spPr>
          <a:xfrm flipV="1">
            <a:off x="4181856" y="2798064"/>
            <a:ext cx="17922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箭頭接點 13">
            <a:extLst>
              <a:ext uri="{FF2B5EF4-FFF2-40B4-BE49-F238E27FC236}">
                <a16:creationId xmlns:a16="http://schemas.microsoft.com/office/drawing/2014/main" id="{50914483-8E4D-CE47-B929-C253809AE821}"/>
              </a:ext>
            </a:extLst>
          </p:cNvPr>
          <p:cNvCxnSpPr>
            <a:cxnSpLocks/>
            <a:stCxn id="5" idx="3"/>
            <a:endCxn id="11" idx="1"/>
          </p:cNvCxnSpPr>
          <p:nvPr/>
        </p:nvCxnSpPr>
        <p:spPr>
          <a:xfrm>
            <a:off x="4181856" y="5178553"/>
            <a:ext cx="1792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79727F1-02E2-6D42-B671-C3845D82E8E1}"/>
              </a:ext>
            </a:extLst>
          </p:cNvPr>
          <p:cNvSpPr txBox="1"/>
          <p:nvPr/>
        </p:nvSpPr>
        <p:spPr>
          <a:xfrm>
            <a:off x="2840736" y="3757476"/>
            <a:ext cx="6032421"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為什麽有這樣的</a:t>
            </a:r>
            <a:r>
              <a:rPr kumimoji="1" lang="zh-TW" altLang="en-US" sz="2400" dirty="0">
                <a:solidFill>
                  <a:srgbClr val="FF0000"/>
                </a:solidFill>
                <a:latin typeface="Heiti SC Medium" pitchFamily="2" charset="-128"/>
                <a:ea typeface="Heiti SC Medium" pitchFamily="2" charset="-128"/>
              </a:rPr>
              <a:t>差異？有什麼可能的原因？</a:t>
            </a:r>
            <a:endParaRPr kumimoji="1" lang="zh-TW" altLang="en-US" sz="2400"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572657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實際上</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類神經網路是這樣</a:t>
            </a:r>
            <a:r>
              <a:rPr kumimoji="1" lang="en-US" altLang="zh-TW" dirty="0">
                <a:latin typeface="Heiti SC Medium" pitchFamily="2" charset="-128"/>
                <a:ea typeface="Heiti SC Medium" pitchFamily="2" charset="-128"/>
              </a:rPr>
              <a:t>…</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highlight>
                  <a:srgbClr val="FFFF00"/>
                </a:highlight>
                <a:latin typeface="Heiti SC Medium" pitchFamily="2" charset="-128"/>
                <a:ea typeface="Heiti SC Medium" pitchFamily="2" charset="-128"/>
              </a:rPr>
              <a:t>輸入值與對應的權重相乘後加總，</a:t>
            </a:r>
            <a:endParaRPr kumimoji="1" lang="en-US" altLang="zh-TW" sz="2000" dirty="0">
              <a:highlight>
                <a:srgbClr val="FFFF00"/>
              </a:highlight>
              <a:latin typeface="Heiti SC Medium" pitchFamily="2" charset="-128"/>
              <a:ea typeface="Heiti SC Medium" pitchFamily="2" charset="-128"/>
            </a:endParaRPr>
          </a:p>
          <a:p>
            <a:r>
              <a:rPr kumimoji="1" lang="zh-TW" altLang="en-US" sz="2000" dirty="0">
                <a:highlight>
                  <a:srgbClr val="FFFF00"/>
                </a:highlight>
                <a:latin typeface="Heiti SC Medium" pitchFamily="2" charset="-128"/>
                <a:ea typeface="Heiti SC Medium" pitchFamily="2" charset="-128"/>
              </a:rPr>
              <a:t>再透過激勵函數轉換成輸出值。</a:t>
            </a:r>
          </a:p>
        </p:txBody>
      </p:sp>
    </p:spTree>
    <p:extLst>
      <p:ext uri="{BB962C8B-B14F-4D97-AF65-F5344CB8AC3E}">
        <p14:creationId xmlns:p14="http://schemas.microsoft.com/office/powerpoint/2010/main" val="2253312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D27EA316-EECB-484F-9400-5BF37D8C5F23}"/>
              </a:ext>
            </a:extLst>
          </p:cNvPr>
          <p:cNvPicPr>
            <a:picLocks noChangeAspect="1"/>
          </p:cNvPicPr>
          <p:nvPr/>
        </p:nvPicPr>
        <p:blipFill>
          <a:blip r:embed="rId2"/>
          <a:stretch>
            <a:fillRect/>
          </a:stretch>
        </p:blipFill>
        <p:spPr>
          <a:xfrm>
            <a:off x="391504" y="2766894"/>
            <a:ext cx="1813233" cy="1208937"/>
          </a:xfrm>
          <a:prstGeom prst="rect">
            <a:avLst/>
          </a:prstGeom>
        </p:spPr>
      </p:pic>
      <p:sp>
        <p:nvSpPr>
          <p:cNvPr id="31" name="文字方塊 30">
            <a:extLst>
              <a:ext uri="{FF2B5EF4-FFF2-40B4-BE49-F238E27FC236}">
                <a16:creationId xmlns:a16="http://schemas.microsoft.com/office/drawing/2014/main" id="{AD056E9D-9B9F-B04D-9319-6228CBC01D5C}"/>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703693" y="2912333"/>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914752" y="1001485"/>
            <a:ext cx="9739642" cy="4855030"/>
            <a:chOff x="-67684" y="903514"/>
            <a:chExt cx="9739642"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764365" y="2237015"/>
              <a:ext cx="1249491" cy="751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855684" y="3205844"/>
              <a:ext cx="1158172" cy="5773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67684" y="4065817"/>
              <a:ext cx="2081540" cy="1328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狗</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8743" y="1268186"/>
              <a:ext cx="2022599" cy="15461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85882" y="3007005"/>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298120" y="3611162"/>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644752" y="3623788"/>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EBF1E784-0DF1-4341-BA9C-B0D75AAA42FA}"/>
              </a:ext>
            </a:extLst>
          </p:cNvPr>
          <p:cNvSpPr txBox="1"/>
          <p:nvPr/>
        </p:nvSpPr>
        <p:spPr>
          <a:xfrm>
            <a:off x="527466" y="2272608"/>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8" name="文字方塊 47">
            <a:extLst>
              <a:ext uri="{FF2B5EF4-FFF2-40B4-BE49-F238E27FC236}">
                <a16:creationId xmlns:a16="http://schemas.microsoft.com/office/drawing/2014/main" id="{20E035E2-80DA-814A-83F4-2AE3200843F0}"/>
              </a:ext>
            </a:extLst>
          </p:cNvPr>
          <p:cNvSpPr txBox="1"/>
          <p:nvPr/>
        </p:nvSpPr>
        <p:spPr>
          <a:xfrm>
            <a:off x="1838120" y="228736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1AAB68A3-2B53-0A4D-BA51-ADEE71763D94}"/>
              </a:ext>
            </a:extLst>
          </p:cNvPr>
          <p:cNvSpPr txBox="1"/>
          <p:nvPr/>
        </p:nvSpPr>
        <p:spPr>
          <a:xfrm>
            <a:off x="2233494" y="361445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5DFB7E7E-3AD8-D640-A835-B0C9A363BA62}"/>
              </a:ext>
            </a:extLst>
          </p:cNvPr>
          <p:cNvSpPr txBox="1"/>
          <p:nvPr/>
        </p:nvSpPr>
        <p:spPr>
          <a:xfrm>
            <a:off x="856407" y="4574758"/>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3336470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54BD87A8-43E9-C44A-9F75-DCA308C78BEC}"/>
              </a:ext>
            </a:extLst>
          </p:cNvPr>
          <p:cNvPicPr>
            <a:picLocks noChangeAspect="1"/>
          </p:cNvPicPr>
          <p:nvPr/>
        </p:nvPicPr>
        <p:blipFill rotWithShape="1">
          <a:blip r:embed="rId2"/>
          <a:srcRect l="3486" t="55504" r="61926" b="20222"/>
          <a:stretch/>
        </p:blipFill>
        <p:spPr>
          <a:xfrm>
            <a:off x="26336" y="1604395"/>
            <a:ext cx="1817914" cy="1275860"/>
          </a:xfrm>
          <a:prstGeom prst="rect">
            <a:avLst/>
          </a:prstGeom>
        </p:spPr>
      </p:pic>
      <p:pic>
        <p:nvPicPr>
          <p:cNvPr id="37" name="圖片 36">
            <a:extLst>
              <a:ext uri="{FF2B5EF4-FFF2-40B4-BE49-F238E27FC236}">
                <a16:creationId xmlns:a16="http://schemas.microsoft.com/office/drawing/2014/main" id="{3EC2528F-E0BC-C140-9C4A-911B8CBF70A7}"/>
              </a:ext>
            </a:extLst>
          </p:cNvPr>
          <p:cNvPicPr>
            <a:picLocks noChangeAspect="1"/>
          </p:cNvPicPr>
          <p:nvPr/>
        </p:nvPicPr>
        <p:blipFill rotWithShape="1">
          <a:blip r:embed="rId2"/>
          <a:srcRect l="55882" t="56967" r="417" b="21701"/>
          <a:stretch/>
        </p:blipFill>
        <p:spPr>
          <a:xfrm>
            <a:off x="296884" y="2880255"/>
            <a:ext cx="2296885" cy="1121228"/>
          </a:xfrm>
          <a:prstGeom prst="rect">
            <a:avLst/>
          </a:prstGeom>
        </p:spPr>
      </p:pic>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560377" y="3100457"/>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740377" y="1001485"/>
            <a:ext cx="10218817" cy="4855030"/>
            <a:chOff x="-242059" y="903514"/>
            <a:chExt cx="10218817"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531075" y="2237015"/>
              <a:ext cx="1482781" cy="950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1221814" y="3205844"/>
              <a:ext cx="792042" cy="2905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54508" y="3687553"/>
              <a:ext cx="1959348" cy="17063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684108"/>
              <a:ext cx="1034143" cy="10341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人聲</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242059" y="1268186"/>
              <a:ext cx="2255915" cy="1734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06232" y="32324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844250" y="34143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856944" y="3425524"/>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4C717AA3-A6AC-4848-8C1B-AEF1281783B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sp>
        <p:nvSpPr>
          <p:cNvPr id="48" name="文字方塊 47">
            <a:extLst>
              <a:ext uri="{FF2B5EF4-FFF2-40B4-BE49-F238E27FC236}">
                <a16:creationId xmlns:a16="http://schemas.microsoft.com/office/drawing/2014/main" id="{CA40EF0A-F051-2744-85AA-1BFA50D3B66D}"/>
              </a:ext>
            </a:extLst>
          </p:cNvPr>
          <p:cNvSpPr txBox="1"/>
          <p:nvPr/>
        </p:nvSpPr>
        <p:spPr>
          <a:xfrm>
            <a:off x="1332846" y="184824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855F9F4D-8DE4-F24D-8758-A5C4A2E502CA}"/>
              </a:ext>
            </a:extLst>
          </p:cNvPr>
          <p:cNvSpPr txBox="1"/>
          <p:nvPr/>
        </p:nvSpPr>
        <p:spPr>
          <a:xfrm>
            <a:off x="1744436" y="243521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02F1B9C8-4970-BB45-A8EA-0236312D0DA3}"/>
              </a:ext>
            </a:extLst>
          </p:cNvPr>
          <p:cNvSpPr txBox="1"/>
          <p:nvPr/>
        </p:nvSpPr>
        <p:spPr>
          <a:xfrm>
            <a:off x="2183869" y="3557097"/>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1" name="文字方塊 50">
            <a:extLst>
              <a:ext uri="{FF2B5EF4-FFF2-40B4-BE49-F238E27FC236}">
                <a16:creationId xmlns:a16="http://schemas.microsoft.com/office/drawing/2014/main" id="{D9592117-C2B1-D44D-A38C-35BE38D16CCE}"/>
              </a:ext>
            </a:extLst>
          </p:cNvPr>
          <p:cNvSpPr txBox="1"/>
          <p:nvPr/>
        </p:nvSpPr>
        <p:spPr>
          <a:xfrm>
            <a:off x="1126225" y="4364540"/>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128656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Tree>
    <p:extLst>
      <p:ext uri="{BB962C8B-B14F-4D97-AF65-F5344CB8AC3E}">
        <p14:creationId xmlns:p14="http://schemas.microsoft.com/office/powerpoint/2010/main" val="228809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貓</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957F7958-E81B-864F-A5BC-C88F5BDCC6B5}"/>
              </a:ext>
            </a:extLst>
          </p:cNvPr>
          <p:cNvPicPr>
            <a:picLocks noChangeAspect="1"/>
          </p:cNvPicPr>
          <p:nvPr/>
        </p:nvPicPr>
        <p:blipFill>
          <a:blip r:embed="rId2"/>
          <a:stretch>
            <a:fillRect/>
          </a:stretch>
        </p:blipFill>
        <p:spPr>
          <a:xfrm>
            <a:off x="1817329" y="2571425"/>
            <a:ext cx="2303157" cy="1715143"/>
          </a:xfrm>
          <a:prstGeom prst="rect">
            <a:avLst/>
          </a:prstGeom>
        </p:spPr>
      </p:pic>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260587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
        <p:nvSpPr>
          <p:cNvPr id="36" name="文字方塊 35">
            <a:extLst>
              <a:ext uri="{FF2B5EF4-FFF2-40B4-BE49-F238E27FC236}">
                <a16:creationId xmlns:a16="http://schemas.microsoft.com/office/drawing/2014/main" id="{792E1123-F875-3340-8390-25C8A8297407}"/>
              </a:ext>
            </a:extLst>
          </p:cNvPr>
          <p:cNvSpPr txBox="1"/>
          <p:nvPr/>
        </p:nvSpPr>
        <p:spPr>
          <a:xfrm>
            <a:off x="6212979" y="2244359"/>
            <a:ext cx="4493538"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激勵函數會在第五章更詳細介紹</a:t>
            </a:r>
          </a:p>
        </p:txBody>
      </p:sp>
    </p:spTree>
    <p:extLst>
      <p:ext uri="{BB962C8B-B14F-4D97-AF65-F5344CB8AC3E}">
        <p14:creationId xmlns:p14="http://schemas.microsoft.com/office/powerpoint/2010/main" val="4040216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3"/>
          <a:stretch>
            <a:fillRect/>
          </a:stretch>
        </p:blipFill>
        <p:spPr>
          <a:xfrm>
            <a:off x="2262963" y="1663465"/>
            <a:ext cx="1522228" cy="1765535"/>
          </a:xfrm>
          <a:prstGeom prst="rect">
            <a:avLst/>
          </a:prstGeom>
        </p:spPr>
      </p:pic>
      <p:pic>
        <p:nvPicPr>
          <p:cNvPr id="39" name="圖片 38">
            <a:extLst>
              <a:ext uri="{FF2B5EF4-FFF2-40B4-BE49-F238E27FC236}">
                <a16:creationId xmlns:a16="http://schemas.microsoft.com/office/drawing/2014/main" id="{27C66E52-2EEF-784C-B9D4-4BA6416B8592}"/>
              </a:ext>
            </a:extLst>
          </p:cNvPr>
          <p:cNvPicPr>
            <a:picLocks noChangeAspect="1"/>
          </p:cNvPicPr>
          <p:nvPr/>
        </p:nvPicPr>
        <p:blipFill>
          <a:blip r:embed="rId4"/>
          <a:stretch>
            <a:fillRect/>
          </a:stretch>
        </p:blipFill>
        <p:spPr>
          <a:xfrm>
            <a:off x="4051004" y="1425294"/>
            <a:ext cx="6092392" cy="5432706"/>
          </a:xfrm>
          <a:prstGeom prst="rect">
            <a:avLst/>
          </a:prstGeom>
        </p:spPr>
      </p:pic>
    </p:spTree>
    <p:extLst>
      <p:ext uri="{BB962C8B-B14F-4D97-AF65-F5344CB8AC3E}">
        <p14:creationId xmlns:p14="http://schemas.microsoft.com/office/powerpoint/2010/main" val="2404933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681F7E8-157A-7946-83CF-1C28C8E28D79}"/>
              </a:ext>
            </a:extLst>
          </p:cNvPr>
          <p:cNvPicPr>
            <a:picLocks noChangeAspect="1"/>
          </p:cNvPicPr>
          <p:nvPr/>
        </p:nvPicPr>
        <p:blipFill>
          <a:blip r:embed="rId3"/>
          <a:stretch>
            <a:fillRect/>
          </a:stretch>
        </p:blipFill>
        <p:spPr>
          <a:xfrm>
            <a:off x="3933479" y="1425294"/>
            <a:ext cx="6209917"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32328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A713248-B4DE-854B-8716-7DF3978B1EAC}"/>
              </a:ext>
            </a:extLst>
          </p:cNvPr>
          <p:cNvPicPr>
            <a:picLocks noChangeAspect="1"/>
          </p:cNvPicPr>
          <p:nvPr/>
        </p:nvPicPr>
        <p:blipFill>
          <a:blip r:embed="rId3"/>
          <a:stretch>
            <a:fillRect/>
          </a:stretch>
        </p:blipFill>
        <p:spPr>
          <a:xfrm>
            <a:off x="3933479" y="1425294"/>
            <a:ext cx="6196559"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654592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A713248-B4DE-854B-8716-7DF3978B1EAC}"/>
              </a:ext>
            </a:extLst>
          </p:cNvPr>
          <p:cNvPicPr>
            <a:picLocks noChangeAspect="1"/>
          </p:cNvPicPr>
          <p:nvPr/>
        </p:nvPicPr>
        <p:blipFill>
          <a:blip r:embed="rId3"/>
          <a:stretch>
            <a:fillRect/>
          </a:stretch>
        </p:blipFill>
        <p:spPr>
          <a:xfrm>
            <a:off x="3933479" y="1425294"/>
            <a:ext cx="6196559"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722623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67EBD11-7D83-884F-A862-7FAAEA182AA0}"/>
              </a:ext>
            </a:extLst>
          </p:cNvPr>
          <p:cNvPicPr>
            <a:picLocks noChangeAspect="1"/>
          </p:cNvPicPr>
          <p:nvPr/>
        </p:nvPicPr>
        <p:blipFill>
          <a:blip r:embed="rId3"/>
          <a:stretch>
            <a:fillRect/>
          </a:stretch>
        </p:blipFill>
        <p:spPr>
          <a:xfrm>
            <a:off x="3933479" y="1425294"/>
            <a:ext cx="6083701"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3786630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1342663"/>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類神經網路的數學方法</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529505" y="2106816"/>
            <a:ext cx="3262432" cy="707886"/>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這個章節，</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我們先認識前面的部分吧！</a:t>
            </a:r>
          </a:p>
        </p:txBody>
      </p:sp>
    </p:spTree>
    <p:extLst>
      <p:ext uri="{BB962C8B-B14F-4D97-AF65-F5344CB8AC3E}">
        <p14:creationId xmlns:p14="http://schemas.microsoft.com/office/powerpoint/2010/main" val="1433499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26177" y="73971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26177" y="1708540"/>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26177" y="267736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626177" y="4865398"/>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683071" y="3921238"/>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07721" y="1104383"/>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07721" y="2073211"/>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07721" y="304203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907721" y="5230068"/>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55520" y="1104383"/>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3355520" y="2073212"/>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55520" y="3042039"/>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3355520" y="3042039"/>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4027967" y="3488354"/>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4327342" y="155614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4090323" y="2073210"/>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891409" y="266804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616319" y="4312984"/>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500225"/>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3955935"/>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1239432"/>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4723972"/>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3775393"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我們先撇除激勵函數，</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那麼輸出值，</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就會是輸入值與對應權重</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相乘再加總所計算出來的數值。</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3033454" y="5919363"/>
            <a:ext cx="6748040" cy="756507"/>
            <a:chOff x="6085776" y="5409759"/>
            <a:chExt cx="6748040"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085776" y="5409759"/>
              <a:ext cx="6748040"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60689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𝑛</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𝑛</m:t>
                            </m:r>
                          </m:sub>
                        </m:sSub>
                      </m:oMath>
                    </m:oMathPara>
                  </a14:m>
                  <a:endParaRPr kumimoji="1" lang="zh-TW" altLang="en-US" sz="2800" dirty="0"/>
                </a:p>
              </p:txBody>
            </p:sp>
          </mc:Choice>
          <mc:Fallback xmlns="">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6068969"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30139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50438" y="171319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50438"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56762" y="365085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31982" y="2077871"/>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31982" y="3046700"/>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38306" y="401552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79781" y="2077871"/>
            <a:ext cx="2512111" cy="964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flipV="1">
            <a:off x="3379781" y="3042039"/>
            <a:ext cx="2512111"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86105" y="3042039"/>
            <a:ext cx="2505787" cy="973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EE35175-29DB-3B4A-9606-495DBDDD6ABF}"/>
              </a:ext>
            </a:extLst>
          </p:cNvPr>
          <p:cNvSpPr txBox="1"/>
          <p:nvPr/>
        </p:nvSpPr>
        <p:spPr>
          <a:xfrm>
            <a:off x="4235328" y="209936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989908" y="269559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4164390" y="365110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1180625"/>
            <a:ext cx="1236304" cy="36807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678945" y="4403006"/>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194688">
            <a:off x="3952022" y="1837319"/>
            <a:ext cx="996867" cy="25166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4655230" y="4054297"/>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2749471"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如果只有三個輸入值，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那麼架構會像這樣，</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會有幾個輸入值，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會由你的資料所決定。</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4022894" y="5918512"/>
            <a:ext cx="4909537" cy="756507"/>
            <a:chOff x="6136139" y="5408908"/>
            <a:chExt cx="4909537"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136139" y="5408908"/>
              <a:ext cx="4909537"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411914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oMath>
                    </m:oMathPara>
                  </a14:m>
                  <a:endParaRPr kumimoji="1" lang="zh-TW" altLang="en-US" sz="2800" dirty="0"/>
                </a:p>
              </p:txBody>
            </p:sp>
          </mc:Choice>
          <mc:Fallback xmlns="">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4119141"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6120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32693" r="61926" b="45975"/>
          <a:stretch/>
        </p:blipFill>
        <p:spPr>
          <a:xfrm>
            <a:off x="1823601" y="1999229"/>
            <a:ext cx="1817914" cy="1121228"/>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4432" t="32693" r="1867" b="45975"/>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長笛</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827265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55504" r="61926" b="20222"/>
          <a:stretch/>
        </p:blipFill>
        <p:spPr>
          <a:xfrm>
            <a:off x="1703858" y="1690688"/>
            <a:ext cx="1817914" cy="127586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56967" r="417" b="21701"/>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人聲</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36180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80292" r="61926" b="757"/>
          <a:stretch/>
        </p:blipFill>
        <p:spPr>
          <a:xfrm>
            <a:off x="1774859" y="1872343"/>
            <a:ext cx="1817914" cy="99604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79270" r="417" b="-602"/>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吉他</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5925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5" idx="3"/>
            <a:endCxn id="9" idx="1"/>
          </p:cNvCxnSpPr>
          <p:nvPr/>
        </p:nvCxnSpPr>
        <p:spPr>
          <a:xfrm>
            <a:off x="4156413" y="3428999"/>
            <a:ext cx="9000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0</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pic>
        <p:nvPicPr>
          <p:cNvPr id="5" name="圖片 4">
            <a:extLst>
              <a:ext uri="{FF2B5EF4-FFF2-40B4-BE49-F238E27FC236}">
                <a16:creationId xmlns:a16="http://schemas.microsoft.com/office/drawing/2014/main" id="{59FCBB22-AB52-2941-9929-5B6E89BE7B52}"/>
              </a:ext>
            </a:extLst>
          </p:cNvPr>
          <p:cNvPicPr>
            <a:picLocks noChangeAspect="1"/>
          </p:cNvPicPr>
          <p:nvPr/>
        </p:nvPicPr>
        <p:blipFill>
          <a:blip r:embed="rId2"/>
          <a:stretch>
            <a:fillRect/>
          </a:stretch>
        </p:blipFill>
        <p:spPr>
          <a:xfrm>
            <a:off x="2935570" y="2818577"/>
            <a:ext cx="1220843" cy="1220843"/>
          </a:xfrm>
          <a:prstGeom prst="rect">
            <a:avLst/>
          </a:prstGeom>
        </p:spPr>
      </p:pic>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10"/>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1"/>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2"/>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8388525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22815</TotalTime>
  <Words>3327</Words>
  <Application>Microsoft Macintosh PowerPoint</Application>
  <PresentationFormat>寬螢幕</PresentationFormat>
  <Paragraphs>1510</Paragraphs>
  <Slides>58</Slides>
  <Notes>6</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58</vt:i4>
      </vt:variant>
    </vt:vector>
  </HeadingPairs>
  <TitlesOfParts>
    <vt:vector size="65" baseType="lpstr">
      <vt:lpstr>Heiti SC Medium</vt:lpstr>
      <vt:lpstr>Heiti SC Medium</vt:lpstr>
      <vt:lpstr>Arial</vt:lpstr>
      <vt:lpstr>Calibri</vt:lpstr>
      <vt:lpstr>Calibri Light</vt:lpstr>
      <vt:lpstr>Cambria Math</vt:lpstr>
      <vt:lpstr>Office 佈景主題</vt:lpstr>
      <vt:lpstr>類神經網路</vt:lpstr>
      <vt:lpstr>神經網路是什麼？</vt:lpstr>
      <vt:lpstr>什麼是類神經網路？</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類神經網路的輸出形式</vt:lpstr>
      <vt:lpstr>類神經網路的輸出形式</vt:lpstr>
      <vt:lpstr>類神經網路的輸出形式</vt:lpstr>
      <vt:lpstr>類神經網路能做什麼？</vt:lpstr>
      <vt:lpstr>各式各樣的類神經網路</vt:lpstr>
      <vt:lpstr>為何類神經網路能夠分類？</vt:lpstr>
      <vt:lpstr>為何類神經網路能夠分類？</vt:lpstr>
      <vt:lpstr>為何類神經網路能夠分類？</vt:lpstr>
      <vt:lpstr>如何訓練類神經網路？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類神經網路訓練好之後？</vt:lpstr>
      <vt:lpstr>類神經網路訓練好之後？</vt:lpstr>
      <vt:lpstr>類神經網路訓練好之後？</vt:lpstr>
      <vt:lpstr>實際上 類神經網路是這樣…</vt:lpstr>
      <vt:lpstr>PowerPoint 簡報</vt:lpstr>
      <vt:lpstr>PowerPoint 簡報</vt:lpstr>
      <vt:lpstr>什麼是激勵函數？</vt:lpstr>
      <vt:lpstr>什麼是激勵函數？</vt:lpstr>
      <vt:lpstr>像素資料如何輸入？</vt:lpstr>
      <vt:lpstr>像素資料如何輸入？</vt:lpstr>
      <vt:lpstr>像素資料如何輸入？</vt:lpstr>
      <vt:lpstr>像素資料如何輸入？</vt:lpstr>
      <vt:lpstr>像素資料如何輸入？</vt:lpstr>
      <vt:lpstr>類神經網路的數學方法</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vcn821177126@gmail.com</dc:creator>
  <cp:lastModifiedBy>vcn821177126@gmail.com</cp:lastModifiedBy>
  <cp:revision>27</cp:revision>
  <dcterms:created xsi:type="dcterms:W3CDTF">2022-01-05T17:12:29Z</dcterms:created>
  <dcterms:modified xsi:type="dcterms:W3CDTF">2022-02-18T07:01:43Z</dcterms:modified>
</cp:coreProperties>
</file>